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22"/>
  </p:notesMasterIdLst>
  <p:sldIdLst>
    <p:sldId id="501" r:id="rId2"/>
    <p:sldId id="544" r:id="rId3"/>
    <p:sldId id="443" r:id="rId4"/>
    <p:sldId id="444" r:id="rId5"/>
    <p:sldId id="446" r:id="rId6"/>
    <p:sldId id="447" r:id="rId7"/>
    <p:sldId id="445" r:id="rId8"/>
    <p:sldId id="448" r:id="rId9"/>
    <p:sldId id="449" r:id="rId10"/>
    <p:sldId id="450" r:id="rId11"/>
    <p:sldId id="468" r:id="rId12"/>
    <p:sldId id="451" r:id="rId13"/>
    <p:sldId id="452" r:id="rId14"/>
    <p:sldId id="453" r:id="rId15"/>
    <p:sldId id="466" r:id="rId16"/>
    <p:sldId id="467" r:id="rId17"/>
    <p:sldId id="436" r:id="rId18"/>
    <p:sldId id="469" r:id="rId19"/>
    <p:sldId id="470" r:id="rId20"/>
    <p:sldId id="471" r:id="rId2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4660"/>
  </p:normalViewPr>
  <p:slideViewPr>
    <p:cSldViewPr>
      <p:cViewPr varScale="1">
        <p:scale>
          <a:sx n="75" d="100"/>
          <a:sy n="75" d="100"/>
        </p:scale>
        <p:origin x="1738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lin guerra" userId="d52177a9150211f7" providerId="LiveId" clId="{8A0E26BB-E624-4E46-BA3A-4E3E5B5EFEEC}"/>
    <pc:docChg chg="delSld modSld">
      <pc:chgData name="edlin guerra" userId="d52177a9150211f7" providerId="LiveId" clId="{8A0E26BB-E624-4E46-BA3A-4E3E5B5EFEEC}" dt="2021-04-28T18:32:44.401" v="28" actId="47"/>
      <pc:docMkLst>
        <pc:docMk/>
      </pc:docMkLst>
      <pc:sldChg chg="modSp mod">
        <pc:chgData name="edlin guerra" userId="d52177a9150211f7" providerId="LiveId" clId="{8A0E26BB-E624-4E46-BA3A-4E3E5B5EFEEC}" dt="2021-04-28T18:31:21.986" v="27" actId="6549"/>
        <pc:sldMkLst>
          <pc:docMk/>
          <pc:sldMk cId="0" sldId="294"/>
        </pc:sldMkLst>
        <pc:spChg chg="mod">
          <ac:chgData name="edlin guerra" userId="d52177a9150211f7" providerId="LiveId" clId="{8A0E26BB-E624-4E46-BA3A-4E3E5B5EFEEC}" dt="2021-04-28T18:31:21.986" v="27" actId="6549"/>
          <ac:spMkLst>
            <pc:docMk/>
            <pc:sldMk cId="0" sldId="294"/>
            <ac:spMk id="6" creationId="{00000000-0000-0000-0000-000000000000}"/>
          </ac:spMkLst>
        </pc:spChg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59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0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1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2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3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4"/>
        </pc:sldMkLst>
      </pc:sldChg>
      <pc:sldChg chg="del">
        <pc:chgData name="edlin guerra" userId="d52177a9150211f7" providerId="LiveId" clId="{8A0E26BB-E624-4E46-BA3A-4E3E5B5EFEEC}" dt="2021-04-28T18:32:44.401" v="28" actId="47"/>
        <pc:sldMkLst>
          <pc:docMk/>
          <pc:sldMk cId="0" sldId="465"/>
        </pc:sldMkLst>
      </pc:sldChg>
    </pc:docChg>
  </pc:docChgLst>
  <pc:docChgLst>
    <pc:chgData name="edlin guerra" userId="d52177a9150211f7" providerId="LiveId" clId="{0FD2D417-0F33-4FA3-92DB-558F922E43C8}"/>
    <pc:docChg chg="custSel modSld">
      <pc:chgData name="edlin guerra" userId="d52177a9150211f7" providerId="LiveId" clId="{0FD2D417-0F33-4FA3-92DB-558F922E43C8}" dt="2024-06-19T03:56:34.290" v="1" actId="478"/>
      <pc:docMkLst>
        <pc:docMk/>
      </pc:docMkLst>
      <pc:sldChg chg="addSp delSp modSp mod">
        <pc:chgData name="edlin guerra" userId="d52177a9150211f7" providerId="LiveId" clId="{0FD2D417-0F33-4FA3-92DB-558F922E43C8}" dt="2024-06-19T03:56:34.290" v="1" actId="478"/>
        <pc:sldMkLst>
          <pc:docMk/>
          <pc:sldMk cId="4155481783" sldId="501"/>
        </pc:sldMkLst>
        <pc:spChg chg="del">
          <ac:chgData name="edlin guerra" userId="d52177a9150211f7" providerId="LiveId" clId="{0FD2D417-0F33-4FA3-92DB-558F922E43C8}" dt="2024-06-19T03:56:32.561" v="0" actId="478"/>
          <ac:spMkLst>
            <pc:docMk/>
            <pc:sldMk cId="4155481783" sldId="501"/>
            <ac:spMk id="2" creationId="{212D0740-40EF-42B7-A961-017F095C214D}"/>
          </ac:spMkLst>
        </pc:spChg>
        <pc:spChg chg="add del mod">
          <ac:chgData name="edlin guerra" userId="d52177a9150211f7" providerId="LiveId" clId="{0FD2D417-0F33-4FA3-92DB-558F922E43C8}" dt="2024-06-19T03:56:34.290" v="1" actId="478"/>
          <ac:spMkLst>
            <pc:docMk/>
            <pc:sldMk cId="4155481783" sldId="501"/>
            <ac:spMk id="6" creationId="{F546D273-BF63-9150-9CC0-9214A96182AB}"/>
          </ac:spMkLst>
        </pc:spChg>
      </pc:sldChg>
    </pc:docChg>
  </pc:docChgLst>
  <pc:docChgLst>
    <pc:chgData name="edlin guerra" userId="d52177a9150211f7" providerId="LiveId" clId="{6216D76E-F3B8-48D3-A461-8399568CBF7C}"/>
    <pc:docChg chg="custSel modSld">
      <pc:chgData name="edlin guerra" userId="d52177a9150211f7" providerId="LiveId" clId="{6216D76E-F3B8-48D3-A461-8399568CBF7C}" dt="2020-03-27T16:15:32.610" v="1"/>
      <pc:docMkLst>
        <pc:docMk/>
      </pc:docMkLst>
      <pc:sldChg chg="addSp delSp modSp delAnim">
        <pc:chgData name="edlin guerra" userId="d52177a9150211f7" providerId="LiveId" clId="{6216D76E-F3B8-48D3-A461-8399568CBF7C}" dt="2020-03-27T16:15:32.610" v="1"/>
        <pc:sldMkLst>
          <pc:docMk/>
          <pc:sldMk cId="0" sldId="468"/>
        </pc:sldMkLst>
        <pc:picChg chg="add mod">
          <ac:chgData name="edlin guerra" userId="d52177a9150211f7" providerId="LiveId" clId="{6216D76E-F3B8-48D3-A461-8399568CBF7C}" dt="2020-03-27T16:15:32.610" v="1"/>
          <ac:picMkLst>
            <pc:docMk/>
            <pc:sldMk cId="0" sldId="468"/>
            <ac:picMk id="3" creationId="{05E12851-E230-402F-8D7D-0F265AA65C05}"/>
          </ac:picMkLst>
        </pc:picChg>
        <pc:picChg chg="del">
          <ac:chgData name="edlin guerra" userId="d52177a9150211f7" providerId="LiveId" clId="{6216D76E-F3B8-48D3-A461-8399568CBF7C}" dt="2020-03-27T16:14:14.290" v="0" actId="478"/>
          <ac:picMkLst>
            <pc:docMk/>
            <pc:sldMk cId="0" sldId="468"/>
            <ac:picMk id="4" creationId="{00000000-0000-0000-0000-000000000000}"/>
          </ac:picMkLst>
        </pc:picChg>
      </pc:sldChg>
    </pc:docChg>
  </pc:docChgLst>
  <pc:docChgLst>
    <pc:chgData name="edlin guerra" userId="d52177a9150211f7" providerId="LiveId" clId="{C93A3C5E-F36E-4546-9DA6-29A6539B906D}"/>
    <pc:docChg chg="custSel addSld delSld modSld">
      <pc:chgData name="edlin guerra" userId="d52177a9150211f7" providerId="LiveId" clId="{C93A3C5E-F36E-4546-9DA6-29A6539B906D}" dt="2023-03-10T13:57:39.142" v="45" actId="20577"/>
      <pc:docMkLst>
        <pc:docMk/>
      </pc:docMkLst>
      <pc:sldChg chg="modSp del mod">
        <pc:chgData name="edlin guerra" userId="d52177a9150211f7" providerId="LiveId" clId="{C93A3C5E-F36E-4546-9DA6-29A6539B906D}" dt="2023-03-10T13:57:17.196" v="5" actId="47"/>
        <pc:sldMkLst>
          <pc:docMk/>
          <pc:sldMk cId="0" sldId="294"/>
        </pc:sldMkLst>
        <pc:spChg chg="mod">
          <ac:chgData name="edlin guerra" userId="d52177a9150211f7" providerId="LiveId" clId="{C93A3C5E-F36E-4546-9DA6-29A6539B906D}" dt="2023-03-10T13:57:14.069" v="1" actId="27636"/>
          <ac:spMkLst>
            <pc:docMk/>
            <pc:sldMk cId="0" sldId="294"/>
            <ac:spMk id="5" creationId="{00000000-0000-0000-0000-000000000000}"/>
          </ac:spMkLst>
        </pc:spChg>
      </pc:sldChg>
      <pc:sldChg chg="modSp mod">
        <pc:chgData name="edlin guerra" userId="d52177a9150211f7" providerId="LiveId" clId="{C93A3C5E-F36E-4546-9DA6-29A6539B906D}" dt="2023-03-10T13:57:14.099" v="2" actId="27636"/>
        <pc:sldMkLst>
          <pc:docMk/>
          <pc:sldMk cId="0" sldId="445"/>
        </pc:sldMkLst>
        <pc:spChg chg="mod">
          <ac:chgData name="edlin guerra" userId="d52177a9150211f7" providerId="LiveId" clId="{C93A3C5E-F36E-4546-9DA6-29A6539B906D}" dt="2023-03-10T13:57:14.099" v="2" actId="27636"/>
          <ac:spMkLst>
            <pc:docMk/>
            <pc:sldMk cId="0" sldId="445"/>
            <ac:spMk id="6" creationId="{00000000-0000-0000-0000-000000000000}"/>
          </ac:spMkLst>
        </pc:spChg>
      </pc:sldChg>
      <pc:sldChg chg="modSp mod">
        <pc:chgData name="edlin guerra" userId="d52177a9150211f7" providerId="LiveId" clId="{C93A3C5E-F36E-4546-9DA6-29A6539B906D}" dt="2023-03-10T13:57:14.105" v="3" actId="27636"/>
        <pc:sldMkLst>
          <pc:docMk/>
          <pc:sldMk cId="0" sldId="466"/>
        </pc:sldMkLst>
        <pc:spChg chg="mod">
          <ac:chgData name="edlin guerra" userId="d52177a9150211f7" providerId="LiveId" clId="{C93A3C5E-F36E-4546-9DA6-29A6539B906D}" dt="2023-03-10T13:57:14.105" v="3" actId="27636"/>
          <ac:spMkLst>
            <pc:docMk/>
            <pc:sldMk cId="0" sldId="466"/>
            <ac:spMk id="2" creationId="{00000000-0000-0000-0000-000000000000}"/>
          </ac:spMkLst>
        </pc:spChg>
      </pc:sldChg>
      <pc:sldChg chg="modSp mod">
        <pc:chgData name="edlin guerra" userId="d52177a9150211f7" providerId="LiveId" clId="{C93A3C5E-F36E-4546-9DA6-29A6539B906D}" dt="2023-03-10T13:57:14.114" v="4" actId="27636"/>
        <pc:sldMkLst>
          <pc:docMk/>
          <pc:sldMk cId="0" sldId="467"/>
        </pc:sldMkLst>
        <pc:spChg chg="mod">
          <ac:chgData name="edlin guerra" userId="d52177a9150211f7" providerId="LiveId" clId="{C93A3C5E-F36E-4546-9DA6-29A6539B906D}" dt="2023-03-10T13:57:14.114" v="4" actId="27636"/>
          <ac:spMkLst>
            <pc:docMk/>
            <pc:sldMk cId="0" sldId="467"/>
            <ac:spMk id="2" creationId="{00000000-0000-0000-0000-000000000000}"/>
          </ac:spMkLst>
        </pc:spChg>
        <pc:spChg chg="mod">
          <ac:chgData name="edlin guerra" userId="d52177a9150211f7" providerId="LiveId" clId="{C93A3C5E-F36E-4546-9DA6-29A6539B906D}" dt="2023-03-10T13:57:13.905" v="0"/>
          <ac:spMkLst>
            <pc:docMk/>
            <pc:sldMk cId="0" sldId="467"/>
            <ac:spMk id="3" creationId="{00000000-0000-0000-0000-000000000000}"/>
          </ac:spMkLst>
        </pc:spChg>
      </pc:sldChg>
      <pc:sldChg chg="modSp add mod">
        <pc:chgData name="edlin guerra" userId="d52177a9150211f7" providerId="LiveId" clId="{C93A3C5E-F36E-4546-9DA6-29A6539B906D}" dt="2023-03-10T13:57:39.142" v="45" actId="20577"/>
        <pc:sldMkLst>
          <pc:docMk/>
          <pc:sldMk cId="4155481783" sldId="501"/>
        </pc:sldMkLst>
        <pc:spChg chg="mod">
          <ac:chgData name="edlin guerra" userId="d52177a9150211f7" providerId="LiveId" clId="{C93A3C5E-F36E-4546-9DA6-29A6539B906D}" dt="2023-03-10T13:57:39.142" v="45" actId="20577"/>
          <ac:spMkLst>
            <pc:docMk/>
            <pc:sldMk cId="4155481783" sldId="501"/>
            <ac:spMk id="4" creationId="{07778046-BAEC-2F73-36C5-4CC4C67366A6}"/>
          </ac:spMkLst>
        </pc:spChg>
      </pc:sldChg>
      <pc:sldChg chg="add">
        <pc:chgData name="edlin guerra" userId="d52177a9150211f7" providerId="LiveId" clId="{C93A3C5E-F36E-4546-9DA6-29A6539B906D}" dt="2023-03-10T13:57:19.880" v="6"/>
        <pc:sldMkLst>
          <pc:docMk/>
          <pc:sldMk cId="2868789669" sldId="54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557011B-F69D-4931-AA0A-8373B785FF30}" type="datetimeFigureOut">
              <a:rPr lang="es-MX"/>
              <a:pPr>
                <a:defRPr/>
              </a:pPr>
              <a:t>18/06/2024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MX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19F1B16E-0271-4A7A-91DD-135CB343A050}" type="slidenum">
              <a:rPr lang="es-MX"/>
              <a:pPr>
                <a:defRPr/>
              </a:pPr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6994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2AF2E-D8DF-C696-0BB3-D00F671F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C561D2-4ED5-ACA9-E159-07E7279F9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2A4C68-BD8B-0412-5A4F-4BB738E3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710352-63B3-73D1-8D85-B14F9F97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300640-15E5-ACE1-1680-82599409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3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C4B94-6DBF-5FE3-9609-1F8FFCD9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A798A9-8974-9B96-BA64-454C37772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45CD7A-D792-311E-33A5-B38212C7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01D2C8-0EC2-E410-44C9-7DF13319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61A094-222B-92C2-F96D-4A7A8375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476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37B974-91FC-710B-BF15-7BF759FC9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890EAC-EECE-0759-BBA8-A54C142C1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4CB659-5A21-F968-2CAD-FC67FD7C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CC741D-2B0C-EA2B-8B28-0B29421C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5FB91C-CEBE-8A55-0749-08277C5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001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8C52F-C139-9D85-95B1-A270276A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5F45C6-95DF-A6A1-CB16-52729CBD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796BF6-D741-DA69-5874-6E1285E3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E1D1AF-66C8-082E-A2A8-FE5FC374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BBAC5E-94DC-5C24-BB1D-601371EEA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641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828C47-FC9E-1CEB-CE3A-B759BE57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32C2F7-2B8D-59CD-5751-9CC2B20CF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4F3190-8F88-936E-C659-04078B48A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2F9763-874C-32D8-92F9-F6DD16C8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6E2F74-D222-E4E8-33A7-556298C7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11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BA13B-F4EE-7EA9-7742-F976B37B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F44618-A988-8C27-8441-46641906F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6E5A09-2090-C990-864F-071372038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F3C8A0-A532-04BA-1CDD-28739554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B36D71-F062-4299-E300-3AA22BF0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5B2636-4EC4-A976-13C6-4862138B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90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1C3CE-4BC5-8205-1FD9-7DBD2EE4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6A0CFA-82A5-F53E-4D6C-7A147445F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4FB382-3814-0EAF-EF26-FEEC133A9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6C4463-4067-F103-9B55-49BF3E603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518513-0885-29DD-F36F-581B0B33A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4A351FC-56AA-FA52-5F49-CF1022E1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D257C33-B1D7-9F7D-DD51-57F280A5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E50698-D758-89F6-F390-0BA1C6CE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00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89652-3583-033C-A18F-DD9E079D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094B76-243E-F87B-254E-5FF30AEB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63E5D8-4D86-141E-B055-B59E03D1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644C6F-5D2C-3D50-A897-86B27903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1B57E6-462C-3F41-F8F4-7CE02B09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DB040DE-9326-CD7A-C649-87BFA319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60ABD1-9E2A-75E9-F269-E565D123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7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B6E3E-9386-E7AA-237B-FAB0CE6B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9D0432-D418-C6DB-C492-A0DC74F22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15A3E-86B9-A00C-28B4-BDB35E18C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8F9137-75ED-436B-D5B2-FD3C7FE0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5D2F04-2B6D-E1B2-534E-4811B1116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5853D1-35D3-98C9-6E93-91D5119BC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60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D0276-2A57-9524-3A53-2BF32816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583419-7FC7-5F32-85EC-5353715FC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B21304-B885-0FC5-290E-DCC606E37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E52C4-B364-95D2-63C9-FCE9D743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48A4DA-4434-06F5-5E03-6FC279DA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812275-97F9-D29F-37D2-67B0854D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74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12FB9F-C36D-F61A-F888-0221D173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4ECECF-CE67-9602-4B60-7A8592EE6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CE1296-BBCB-3090-3FA8-5C4939DC5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539476-1111-1DAA-35F4-8C5DA54A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86384-E149-659C-CCFF-246D59953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662853E-5B4C-4E19-A2AF-663F10C72BF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764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EE40756-D815-4D0B-AC20-7810BB6E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203851"/>
            <a:ext cx="6858000" cy="515373"/>
          </a:xfrm>
        </p:spPr>
        <p:txBody>
          <a:bodyPr/>
          <a:lstStyle/>
          <a:p>
            <a:r>
              <a:rPr lang="es-MX"/>
              <a:t>Dr. Edlin Guerra Castro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FB3E168-E0C4-4ECF-B006-D22177E3D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18" y="138775"/>
            <a:ext cx="2572132" cy="15004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EBF1D10-6B0C-4AE1-8DF1-351E778A1488}"/>
              </a:ext>
            </a:extLst>
          </p:cNvPr>
          <p:cNvSpPr txBox="1"/>
          <p:nvPr/>
        </p:nvSpPr>
        <p:spPr>
          <a:xfrm>
            <a:off x="2162412" y="138775"/>
            <a:ext cx="5859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Licenciatura en Ecología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778046-BAEC-2F73-36C5-4CC4C67366A6}"/>
              </a:ext>
            </a:extLst>
          </p:cNvPr>
          <p:cNvSpPr txBox="1"/>
          <p:nvPr/>
        </p:nvSpPr>
        <p:spPr>
          <a:xfrm>
            <a:off x="1046851" y="3044355"/>
            <a:ext cx="70502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Métodos de Ordenación III</a:t>
            </a:r>
          </a:p>
          <a:p>
            <a:pPr algn="ctr"/>
            <a:r>
              <a:rPr lang="es-MX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Escalamiento Multidimensional (MDS)</a:t>
            </a:r>
          </a:p>
        </p:txBody>
      </p:sp>
    </p:spTree>
    <p:extLst>
      <p:ext uri="{BB962C8B-B14F-4D97-AF65-F5344CB8AC3E}">
        <p14:creationId xmlns:p14="http://schemas.microsoft.com/office/powerpoint/2010/main" val="4155481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5720" y="934597"/>
            <a:ext cx="807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/>
              <a:t>Construcción de un MDS</a:t>
            </a:r>
            <a:endParaRPr lang="es-VE" sz="2400" i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214282" y="1648977"/>
            <a:ext cx="85725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VE" dirty="0"/>
              <a:t>Especificar el número de dimensiones</a:t>
            </a:r>
          </a:p>
          <a:p>
            <a:pPr marL="342900" indent="-342900">
              <a:buFont typeface="+mj-lt"/>
              <a:buAutoNum type="arabicPeriod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s-VE" dirty="0"/>
              <a:t>Construir una primera ordenación de las muestras </a:t>
            </a:r>
            <a:r>
              <a:rPr lang="es-VE" sz="1200" dirty="0"/>
              <a:t>(aleatoria, o basada en un PCA, PCO)</a:t>
            </a:r>
            <a:endParaRPr lang="es-VE" dirty="0"/>
          </a:p>
          <a:p>
            <a:pPr marL="342900" indent="-342900">
              <a:buFont typeface="+mj-lt"/>
              <a:buAutoNum type="arabicPeriod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s-VE" dirty="0"/>
              <a:t>Construir una regresión de las d</a:t>
            </a:r>
            <a:r>
              <a:rPr lang="es-VE" baseline="-25000" dirty="0"/>
              <a:t>jk </a:t>
            </a:r>
            <a:r>
              <a:rPr lang="es-VE" dirty="0"/>
              <a:t> en la ordenación respecto a la matriz de similitud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VE" dirty="0"/>
              <a:t>Lineal o curvilínea (métrico). Genera un MDS métrico</a:t>
            </a:r>
          </a:p>
          <a:p>
            <a:pPr marL="800100" lvl="1" indent="-342900">
              <a:buFont typeface="+mj-lt"/>
              <a:buAutoNum type="alphaLcParenR"/>
            </a:pPr>
            <a:r>
              <a:rPr lang="es-VE" dirty="0" err="1"/>
              <a:t>Monotónica</a:t>
            </a:r>
            <a:r>
              <a:rPr lang="es-VE" dirty="0"/>
              <a:t> (no métrico). Genera un MDS no métrico (</a:t>
            </a:r>
            <a:r>
              <a:rPr lang="es-VE" dirty="0" err="1"/>
              <a:t>sunsu</a:t>
            </a:r>
            <a:r>
              <a:rPr lang="es-VE" dirty="0"/>
              <a:t> Clarke, 1993)</a:t>
            </a:r>
          </a:p>
          <a:p>
            <a:pPr marL="800100" lvl="1" indent="-342900">
              <a:buFont typeface="+mj-lt"/>
              <a:buAutoNum type="alphaLcParenR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s-VE" dirty="0"/>
              <a:t>Calcular el Stress</a:t>
            </a:r>
          </a:p>
          <a:p>
            <a:pPr marL="342900" indent="-342900">
              <a:buFont typeface="+mj-lt"/>
              <a:buAutoNum type="arabicPeriod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s-VE" dirty="0"/>
              <a:t>Modificar la ordenación de forma de reducir el Stress (proceso algorítmico complejo… </a:t>
            </a:r>
            <a:r>
              <a:rPr lang="es-VE" i="1" dirty="0" err="1"/>
              <a:t>steepest</a:t>
            </a:r>
            <a:r>
              <a:rPr lang="es-VE" i="1" dirty="0"/>
              <a:t> </a:t>
            </a:r>
            <a:r>
              <a:rPr lang="es-VE" i="1" dirty="0" err="1"/>
              <a:t>descent</a:t>
            </a:r>
            <a:r>
              <a:rPr lang="es-VE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s-VE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Repetir</a:t>
            </a:r>
            <a:r>
              <a:rPr lang="en-US" dirty="0"/>
              <a:t> </a:t>
            </a:r>
            <a:r>
              <a:rPr lang="en-US" dirty="0" err="1"/>
              <a:t>pasos</a:t>
            </a:r>
            <a:r>
              <a:rPr lang="en-US" dirty="0"/>
              <a:t> del 3 al 5 </a:t>
            </a:r>
            <a:r>
              <a:rPr lang="en-US" dirty="0" err="1"/>
              <a:t>hasta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no se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el stress</a:t>
            </a:r>
            <a:endParaRPr lang="es-V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14282" y="928670"/>
            <a:ext cx="778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Proceso de generación de ordenaciones hasta encontrar el menor stress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E12851-E230-402F-8D7D-0F265AA6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71406" y="714356"/>
            <a:ext cx="685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del Stress en un MDS no </a:t>
            </a:r>
            <a:r>
              <a:rPr lang="en-US" dirty="0" err="1"/>
              <a:t>métrico</a:t>
            </a:r>
            <a:endParaRPr lang="es-VE" dirty="0"/>
          </a:p>
        </p:txBody>
      </p:sp>
      <p:grpSp>
        <p:nvGrpSpPr>
          <p:cNvPr id="2" name="Group 6"/>
          <p:cNvGrpSpPr>
            <a:grpSpLocks noChangeAspect="1"/>
          </p:cNvGrpSpPr>
          <p:nvPr/>
        </p:nvGrpSpPr>
        <p:grpSpPr bwMode="auto">
          <a:xfrm>
            <a:off x="142900" y="1414485"/>
            <a:ext cx="8001000" cy="5300663"/>
            <a:chOff x="450" y="360"/>
            <a:chExt cx="5040" cy="3339"/>
          </a:xfrm>
        </p:grpSpPr>
        <p:sp>
          <p:nvSpPr>
            <p:cNvPr id="3077" name="AutoShape 5"/>
            <p:cNvSpPr>
              <a:spLocks noChangeAspect="1" noChangeArrowheads="1" noTextEdit="1"/>
            </p:cNvSpPr>
            <p:nvPr/>
          </p:nvSpPr>
          <p:spPr bwMode="auto">
            <a:xfrm>
              <a:off x="450" y="360"/>
              <a:ext cx="5040" cy="3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79" name="Rectangle 7"/>
            <p:cNvSpPr>
              <a:spLocks noChangeArrowheads="1"/>
            </p:cNvSpPr>
            <p:nvPr/>
          </p:nvSpPr>
          <p:spPr bwMode="auto">
            <a:xfrm>
              <a:off x="530" y="541"/>
              <a:ext cx="4620" cy="3078"/>
            </a:xfrm>
            <a:prstGeom prst="rect">
              <a:avLst/>
            </a:prstGeom>
            <a:noFill/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83" name="Rectangle 11"/>
            <p:cNvSpPr>
              <a:spLocks noChangeArrowheads="1"/>
            </p:cNvSpPr>
            <p:nvPr/>
          </p:nvSpPr>
          <p:spPr bwMode="auto">
            <a:xfrm>
              <a:off x="5182" y="541"/>
              <a:ext cx="228" cy="1361"/>
            </a:xfrm>
            <a:prstGeom prst="rect">
              <a:avLst/>
            </a:prstGeom>
            <a:noFill/>
            <a:ln w="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84" name="Rectangle 12"/>
            <p:cNvSpPr>
              <a:spLocks noChangeArrowheads="1"/>
            </p:cNvSpPr>
            <p:nvPr/>
          </p:nvSpPr>
          <p:spPr bwMode="auto">
            <a:xfrm>
              <a:off x="5198" y="541"/>
              <a:ext cx="234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1000" b="0" i="1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rPr>
                <a:t>grpos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auto">
            <a:xfrm>
              <a:off x="5192" y="648"/>
              <a:ext cx="84" cy="7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84" y="73"/>
                </a:cxn>
                <a:cxn ang="0">
                  <a:pos x="0" y="73"/>
                </a:cxn>
                <a:cxn ang="0">
                  <a:pos x="42" y="0"/>
                </a:cxn>
              </a:cxnLst>
              <a:rect l="0" t="0" r="r" b="b"/>
              <a:pathLst>
                <a:path w="84" h="73">
                  <a:moveTo>
                    <a:pt x="42" y="0"/>
                  </a:moveTo>
                  <a:lnTo>
                    <a:pt x="84" y="73"/>
                  </a:lnTo>
                  <a:lnTo>
                    <a:pt x="0" y="7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5299" y="664"/>
              <a:ext cx="42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auto">
            <a:xfrm>
              <a:off x="5192" y="777"/>
              <a:ext cx="84" cy="73"/>
            </a:xfrm>
            <a:custGeom>
              <a:avLst/>
              <a:gdLst/>
              <a:ahLst/>
              <a:cxnLst>
                <a:cxn ang="0">
                  <a:pos x="42" y="73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42" y="73"/>
                </a:cxn>
              </a:cxnLst>
              <a:rect l="0" t="0" r="r" b="b"/>
              <a:pathLst>
                <a:path w="84" h="73">
                  <a:moveTo>
                    <a:pt x="42" y="73"/>
                  </a:moveTo>
                  <a:lnTo>
                    <a:pt x="84" y="0"/>
                  </a:lnTo>
                  <a:lnTo>
                    <a:pt x="0" y="0"/>
                  </a:lnTo>
                  <a:lnTo>
                    <a:pt x="42" y="73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88" name="Rectangle 16"/>
            <p:cNvSpPr>
              <a:spLocks noChangeArrowheads="1"/>
            </p:cNvSpPr>
            <p:nvPr/>
          </p:nvSpPr>
          <p:spPr bwMode="auto">
            <a:xfrm>
              <a:off x="5299" y="765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g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89" name="Rectangle 17"/>
            <p:cNvSpPr>
              <a:spLocks noChangeArrowheads="1"/>
            </p:cNvSpPr>
            <p:nvPr/>
          </p:nvSpPr>
          <p:spPr bwMode="auto">
            <a:xfrm>
              <a:off x="5200" y="873"/>
              <a:ext cx="67" cy="67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0" name="Rectangle 18"/>
            <p:cNvSpPr>
              <a:spLocks noChangeArrowheads="1"/>
            </p:cNvSpPr>
            <p:nvPr/>
          </p:nvSpPr>
          <p:spPr bwMode="auto">
            <a:xfrm>
              <a:off x="5299" y="871"/>
              <a:ext cx="58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k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auto">
            <a:xfrm>
              <a:off x="5192" y="969"/>
              <a:ext cx="84" cy="84"/>
            </a:xfrm>
            <a:custGeom>
              <a:avLst/>
              <a:gdLst/>
              <a:ahLst/>
              <a:cxnLst>
                <a:cxn ang="0">
                  <a:pos x="42" y="84"/>
                </a:cxn>
                <a:cxn ang="0">
                  <a:pos x="84" y="42"/>
                </a:cxn>
                <a:cxn ang="0">
                  <a:pos x="42" y="0"/>
                </a:cxn>
                <a:cxn ang="0">
                  <a:pos x="0" y="42"/>
                </a:cxn>
                <a:cxn ang="0">
                  <a:pos x="42" y="84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lnTo>
                    <a:pt x="84" y="42"/>
                  </a:lnTo>
                  <a:lnTo>
                    <a:pt x="42" y="0"/>
                  </a:lnTo>
                  <a:lnTo>
                    <a:pt x="0" y="42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2" name="Rectangle 20"/>
            <p:cNvSpPr>
              <a:spLocks noChangeArrowheads="1"/>
            </p:cNvSpPr>
            <p:nvPr/>
          </p:nvSpPr>
          <p:spPr bwMode="auto">
            <a:xfrm>
              <a:off x="5299" y="977"/>
              <a:ext cx="42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3" name="Oval 21"/>
            <p:cNvSpPr>
              <a:spLocks noChangeArrowheads="1"/>
            </p:cNvSpPr>
            <p:nvPr/>
          </p:nvSpPr>
          <p:spPr bwMode="auto">
            <a:xfrm>
              <a:off x="5200" y="1082"/>
              <a:ext cx="67" cy="68"/>
            </a:xfrm>
            <a:prstGeom prst="ellipse">
              <a:avLst/>
            </a:prstGeom>
            <a:solidFill>
              <a:srgbClr val="FF00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4" name="Rectangle 22"/>
            <p:cNvSpPr>
              <a:spLocks noChangeArrowheads="1"/>
            </p:cNvSpPr>
            <p:nvPr/>
          </p:nvSpPr>
          <p:spPr bwMode="auto">
            <a:xfrm>
              <a:off x="5299" y="1078"/>
              <a:ext cx="42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j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5" name="Line 23"/>
            <p:cNvSpPr>
              <a:spLocks noChangeShapeType="1"/>
            </p:cNvSpPr>
            <p:nvPr/>
          </p:nvSpPr>
          <p:spPr bwMode="auto">
            <a:xfrm>
              <a:off x="5192" y="1221"/>
              <a:ext cx="84" cy="1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6" name="Line 24"/>
            <p:cNvSpPr>
              <a:spLocks noChangeShapeType="1"/>
            </p:cNvSpPr>
            <p:nvPr/>
          </p:nvSpPr>
          <p:spPr bwMode="auto">
            <a:xfrm>
              <a:off x="5234" y="1179"/>
              <a:ext cx="1" cy="84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7" name="Rectangle 25"/>
            <p:cNvSpPr>
              <a:spLocks noChangeArrowheads="1"/>
            </p:cNvSpPr>
            <p:nvPr/>
          </p:nvSpPr>
          <p:spPr bwMode="auto">
            <a:xfrm>
              <a:off x="5299" y="1185"/>
              <a:ext cx="42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i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98" name="Line 26"/>
            <p:cNvSpPr>
              <a:spLocks noChangeShapeType="1"/>
            </p:cNvSpPr>
            <p:nvPr/>
          </p:nvSpPr>
          <p:spPr bwMode="auto">
            <a:xfrm>
              <a:off x="5204" y="1296"/>
              <a:ext cx="59" cy="59"/>
            </a:xfrm>
            <a:prstGeom prst="line">
              <a:avLst/>
            </a:prstGeom>
            <a:noFill/>
            <a:ln w="12" cap="flat">
              <a:solidFill>
                <a:srgbClr val="00A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099" name="Line 27"/>
            <p:cNvSpPr>
              <a:spLocks noChangeShapeType="1"/>
            </p:cNvSpPr>
            <p:nvPr/>
          </p:nvSpPr>
          <p:spPr bwMode="auto">
            <a:xfrm flipV="1">
              <a:off x="5204" y="1296"/>
              <a:ext cx="59" cy="59"/>
            </a:xfrm>
            <a:prstGeom prst="line">
              <a:avLst/>
            </a:prstGeom>
            <a:noFill/>
            <a:ln w="12" cap="flat">
              <a:solidFill>
                <a:srgbClr val="00A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0" name="Rectangle 28"/>
            <p:cNvSpPr>
              <a:spLocks noChangeArrowheads="1"/>
            </p:cNvSpPr>
            <p:nvPr/>
          </p:nvSpPr>
          <p:spPr bwMode="auto">
            <a:xfrm>
              <a:off x="5299" y="1291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01" name="Line 29"/>
            <p:cNvSpPr>
              <a:spLocks noChangeShapeType="1"/>
            </p:cNvSpPr>
            <p:nvPr/>
          </p:nvSpPr>
          <p:spPr bwMode="auto">
            <a:xfrm>
              <a:off x="5234" y="1389"/>
              <a:ext cx="1" cy="84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2" name="Line 30"/>
            <p:cNvSpPr>
              <a:spLocks noChangeShapeType="1"/>
            </p:cNvSpPr>
            <p:nvPr/>
          </p:nvSpPr>
          <p:spPr bwMode="auto">
            <a:xfrm>
              <a:off x="5198" y="1410"/>
              <a:ext cx="72" cy="42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3" name="Line 31"/>
            <p:cNvSpPr>
              <a:spLocks noChangeShapeType="1"/>
            </p:cNvSpPr>
            <p:nvPr/>
          </p:nvSpPr>
          <p:spPr bwMode="auto">
            <a:xfrm flipV="1">
              <a:off x="5198" y="1410"/>
              <a:ext cx="72" cy="42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4" name="Rectangle 32"/>
            <p:cNvSpPr>
              <a:spLocks noChangeArrowheads="1"/>
            </p:cNvSpPr>
            <p:nvPr/>
          </p:nvSpPr>
          <p:spPr bwMode="auto">
            <a:xfrm>
              <a:off x="5299" y="1397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h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05" name="Freeform 33"/>
            <p:cNvSpPr>
              <a:spLocks/>
            </p:cNvSpPr>
            <p:nvPr/>
          </p:nvSpPr>
          <p:spPr bwMode="auto">
            <a:xfrm>
              <a:off x="5198" y="1494"/>
              <a:ext cx="71" cy="6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71" y="62"/>
                </a:cxn>
                <a:cxn ang="0">
                  <a:pos x="0" y="62"/>
                </a:cxn>
                <a:cxn ang="0">
                  <a:pos x="36" y="0"/>
                </a:cxn>
              </a:cxnLst>
              <a:rect l="0" t="0" r="r" b="b"/>
              <a:pathLst>
                <a:path w="71" h="62">
                  <a:moveTo>
                    <a:pt x="36" y="0"/>
                  </a:moveTo>
                  <a:lnTo>
                    <a:pt x="71" y="62"/>
                  </a:lnTo>
                  <a:lnTo>
                    <a:pt x="0" y="62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2" cap="flat">
              <a:solidFill>
                <a:srgbClr val="FFA5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5299" y="1498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07" name="Freeform 35"/>
            <p:cNvSpPr>
              <a:spLocks/>
            </p:cNvSpPr>
            <p:nvPr/>
          </p:nvSpPr>
          <p:spPr bwMode="auto">
            <a:xfrm>
              <a:off x="5198" y="1620"/>
              <a:ext cx="71" cy="62"/>
            </a:xfrm>
            <a:custGeom>
              <a:avLst/>
              <a:gdLst/>
              <a:ahLst/>
              <a:cxnLst>
                <a:cxn ang="0">
                  <a:pos x="36" y="62"/>
                </a:cxn>
                <a:cxn ang="0">
                  <a:pos x="71" y="0"/>
                </a:cxn>
                <a:cxn ang="0">
                  <a:pos x="0" y="0"/>
                </a:cxn>
                <a:cxn ang="0">
                  <a:pos x="36" y="62"/>
                </a:cxn>
              </a:cxnLst>
              <a:rect l="0" t="0" r="r" b="b"/>
              <a:pathLst>
                <a:path w="71" h="62">
                  <a:moveTo>
                    <a:pt x="36" y="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36" y="62"/>
                  </a:lnTo>
                  <a:close/>
                </a:path>
              </a:pathLst>
            </a:custGeom>
            <a:noFill/>
            <a:ln w="12" cap="flat">
              <a:solidFill>
                <a:srgbClr val="808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08" name="Rectangle 36"/>
            <p:cNvSpPr>
              <a:spLocks noChangeArrowheads="1"/>
            </p:cNvSpPr>
            <p:nvPr/>
          </p:nvSpPr>
          <p:spPr bwMode="auto">
            <a:xfrm>
              <a:off x="5299" y="1605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09" name="Rectangle 37"/>
            <p:cNvSpPr>
              <a:spLocks noChangeArrowheads="1"/>
            </p:cNvSpPr>
            <p:nvPr/>
          </p:nvSpPr>
          <p:spPr bwMode="auto">
            <a:xfrm>
              <a:off x="5207" y="1718"/>
              <a:ext cx="54" cy="55"/>
            </a:xfrm>
            <a:prstGeom prst="rect">
              <a:avLst/>
            </a:prstGeom>
            <a:noFill/>
            <a:ln w="12" cap="flat">
              <a:solidFill>
                <a:srgbClr val="0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0" name="Rectangle 38"/>
            <p:cNvSpPr>
              <a:spLocks noChangeArrowheads="1"/>
            </p:cNvSpPr>
            <p:nvPr/>
          </p:nvSpPr>
          <p:spPr bwMode="auto">
            <a:xfrm>
              <a:off x="5299" y="1711"/>
              <a:ext cx="58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1" name="Freeform 39"/>
            <p:cNvSpPr>
              <a:spLocks/>
            </p:cNvSpPr>
            <p:nvPr/>
          </p:nvSpPr>
          <p:spPr bwMode="auto">
            <a:xfrm>
              <a:off x="5201" y="1817"/>
              <a:ext cx="66" cy="66"/>
            </a:xfrm>
            <a:custGeom>
              <a:avLst/>
              <a:gdLst/>
              <a:ahLst/>
              <a:cxnLst>
                <a:cxn ang="0">
                  <a:pos x="33" y="66"/>
                </a:cxn>
                <a:cxn ang="0">
                  <a:pos x="66" y="33"/>
                </a:cxn>
                <a:cxn ang="0">
                  <a:pos x="33" y="0"/>
                </a:cxn>
                <a:cxn ang="0">
                  <a:pos x="0" y="33"/>
                </a:cxn>
                <a:cxn ang="0">
                  <a:pos x="33" y="66"/>
                </a:cxn>
              </a:cxnLst>
              <a:rect l="0" t="0" r="r" b="b"/>
              <a:pathLst>
                <a:path w="66" h="66">
                  <a:moveTo>
                    <a:pt x="33" y="66"/>
                  </a:moveTo>
                  <a:lnTo>
                    <a:pt x="66" y="33"/>
                  </a:lnTo>
                  <a:lnTo>
                    <a:pt x="33" y="0"/>
                  </a:lnTo>
                  <a:lnTo>
                    <a:pt x="0" y="33"/>
                  </a:lnTo>
                  <a:lnTo>
                    <a:pt x="33" y="66"/>
                  </a:lnTo>
                  <a:close/>
                </a:path>
              </a:pathLst>
            </a:custGeom>
            <a:noFill/>
            <a:ln w="12" cap="flat">
              <a:solidFill>
                <a:srgbClr val="A00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2" name="Rectangle 40"/>
            <p:cNvSpPr>
              <a:spLocks noChangeArrowheads="1"/>
            </p:cNvSpPr>
            <p:nvPr/>
          </p:nvSpPr>
          <p:spPr bwMode="auto">
            <a:xfrm>
              <a:off x="5299" y="1817"/>
              <a:ext cx="6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3" name="Freeform 41"/>
            <p:cNvSpPr>
              <a:spLocks/>
            </p:cNvSpPr>
            <p:nvPr/>
          </p:nvSpPr>
          <p:spPr bwMode="auto">
            <a:xfrm>
              <a:off x="887" y="2001"/>
              <a:ext cx="84" cy="73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84" y="73"/>
                </a:cxn>
                <a:cxn ang="0">
                  <a:pos x="0" y="73"/>
                </a:cxn>
                <a:cxn ang="0">
                  <a:pos x="43" y="0"/>
                </a:cxn>
              </a:cxnLst>
              <a:rect l="0" t="0" r="r" b="b"/>
              <a:pathLst>
                <a:path w="84" h="73">
                  <a:moveTo>
                    <a:pt x="43" y="0"/>
                  </a:moveTo>
                  <a:lnTo>
                    <a:pt x="84" y="73"/>
                  </a:lnTo>
                  <a:lnTo>
                    <a:pt x="0" y="7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4" name="Rectangle 42"/>
            <p:cNvSpPr>
              <a:spLocks noChangeArrowheads="1"/>
            </p:cNvSpPr>
            <p:nvPr/>
          </p:nvSpPr>
          <p:spPr bwMode="auto">
            <a:xfrm>
              <a:off x="865" y="1918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BAH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5" name="Freeform 43"/>
            <p:cNvSpPr>
              <a:spLocks/>
            </p:cNvSpPr>
            <p:nvPr/>
          </p:nvSpPr>
          <p:spPr bwMode="auto">
            <a:xfrm>
              <a:off x="892" y="2029"/>
              <a:ext cx="84" cy="72"/>
            </a:xfrm>
            <a:custGeom>
              <a:avLst/>
              <a:gdLst/>
              <a:ahLst/>
              <a:cxnLst>
                <a:cxn ang="0">
                  <a:pos x="42" y="72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42" y="72"/>
                </a:cxn>
              </a:cxnLst>
              <a:rect l="0" t="0" r="r" b="b"/>
              <a:pathLst>
                <a:path w="84" h="72">
                  <a:moveTo>
                    <a:pt x="42" y="72"/>
                  </a:moveTo>
                  <a:lnTo>
                    <a:pt x="84" y="0"/>
                  </a:lnTo>
                  <a:lnTo>
                    <a:pt x="0" y="0"/>
                  </a:lnTo>
                  <a:lnTo>
                    <a:pt x="42" y="72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6" name="Rectangle 44"/>
            <p:cNvSpPr>
              <a:spLocks noChangeArrowheads="1"/>
            </p:cNvSpPr>
            <p:nvPr/>
          </p:nvSpPr>
          <p:spPr bwMode="auto">
            <a:xfrm>
              <a:off x="865" y="1924"/>
              <a:ext cx="16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MEX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7" name="Rectangle 45"/>
            <p:cNvSpPr>
              <a:spLocks noChangeArrowheads="1"/>
            </p:cNvSpPr>
            <p:nvPr/>
          </p:nvSpPr>
          <p:spPr bwMode="auto">
            <a:xfrm>
              <a:off x="896" y="2023"/>
              <a:ext cx="67" cy="67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18" name="Rectangle 46"/>
            <p:cNvSpPr>
              <a:spLocks noChangeArrowheads="1"/>
            </p:cNvSpPr>
            <p:nvPr/>
          </p:nvSpPr>
          <p:spPr bwMode="auto">
            <a:xfrm>
              <a:off x="870" y="1924"/>
              <a:ext cx="148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BEL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19" name="Freeform 47"/>
            <p:cNvSpPr>
              <a:spLocks/>
            </p:cNvSpPr>
            <p:nvPr/>
          </p:nvSpPr>
          <p:spPr bwMode="auto">
            <a:xfrm>
              <a:off x="892" y="2016"/>
              <a:ext cx="84" cy="84"/>
            </a:xfrm>
            <a:custGeom>
              <a:avLst/>
              <a:gdLst/>
              <a:ahLst/>
              <a:cxnLst>
                <a:cxn ang="0">
                  <a:pos x="42" y="84"/>
                </a:cxn>
                <a:cxn ang="0">
                  <a:pos x="84" y="42"/>
                </a:cxn>
                <a:cxn ang="0">
                  <a:pos x="42" y="0"/>
                </a:cxn>
                <a:cxn ang="0">
                  <a:pos x="0" y="42"/>
                </a:cxn>
                <a:cxn ang="0">
                  <a:pos x="42" y="84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lnTo>
                    <a:pt x="84" y="42"/>
                  </a:lnTo>
                  <a:lnTo>
                    <a:pt x="42" y="0"/>
                  </a:lnTo>
                  <a:lnTo>
                    <a:pt x="0" y="42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0" name="Rectangle 48"/>
            <p:cNvSpPr>
              <a:spLocks noChangeArrowheads="1"/>
            </p:cNvSpPr>
            <p:nvPr/>
          </p:nvSpPr>
          <p:spPr bwMode="auto">
            <a:xfrm>
              <a:off x="886" y="1929"/>
              <a:ext cx="117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21" name="Rectangle 49"/>
            <p:cNvSpPr>
              <a:spLocks noChangeArrowheads="1"/>
            </p:cNvSpPr>
            <p:nvPr/>
          </p:nvSpPr>
          <p:spPr bwMode="auto">
            <a:xfrm>
              <a:off x="898" y="2017"/>
              <a:ext cx="67" cy="67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2" name="Rectangle 50"/>
            <p:cNvSpPr>
              <a:spLocks noChangeArrowheads="1"/>
            </p:cNvSpPr>
            <p:nvPr/>
          </p:nvSpPr>
          <p:spPr bwMode="auto">
            <a:xfrm>
              <a:off x="865" y="1918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PAN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23" name="Oval 51"/>
            <p:cNvSpPr>
              <a:spLocks noChangeArrowheads="1"/>
            </p:cNvSpPr>
            <p:nvPr/>
          </p:nvSpPr>
          <p:spPr bwMode="auto">
            <a:xfrm>
              <a:off x="894" y="2020"/>
              <a:ext cx="67" cy="67"/>
            </a:xfrm>
            <a:prstGeom prst="ellipse">
              <a:avLst/>
            </a:prstGeom>
            <a:solidFill>
              <a:srgbClr val="FF00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4" name="Rectangle 52"/>
            <p:cNvSpPr>
              <a:spLocks noChangeArrowheads="1"/>
            </p:cNvSpPr>
            <p:nvPr/>
          </p:nvSpPr>
          <p:spPr bwMode="auto">
            <a:xfrm>
              <a:off x="859" y="1924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COL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25" name="Rectangle 53"/>
            <p:cNvSpPr>
              <a:spLocks noChangeArrowheads="1"/>
            </p:cNvSpPr>
            <p:nvPr/>
          </p:nvSpPr>
          <p:spPr bwMode="auto">
            <a:xfrm>
              <a:off x="899" y="2021"/>
              <a:ext cx="67" cy="67"/>
            </a:xfrm>
            <a:prstGeom prst="rect">
              <a:avLst/>
            </a:prstGeom>
            <a:solidFill>
              <a:srgbClr val="00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6" name="Rectangle 54"/>
            <p:cNvSpPr>
              <a:spLocks noChangeArrowheads="1"/>
            </p:cNvSpPr>
            <p:nvPr/>
          </p:nvSpPr>
          <p:spPr bwMode="auto">
            <a:xfrm>
              <a:off x="865" y="1924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VEN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27" name="Line 55"/>
            <p:cNvSpPr>
              <a:spLocks noChangeShapeType="1"/>
            </p:cNvSpPr>
            <p:nvPr/>
          </p:nvSpPr>
          <p:spPr bwMode="auto">
            <a:xfrm>
              <a:off x="884" y="2052"/>
              <a:ext cx="84" cy="1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8" name="Line 56"/>
            <p:cNvSpPr>
              <a:spLocks noChangeShapeType="1"/>
            </p:cNvSpPr>
            <p:nvPr/>
          </p:nvSpPr>
          <p:spPr bwMode="auto">
            <a:xfrm>
              <a:off x="926" y="2010"/>
              <a:ext cx="1" cy="84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29" name="Rectangle 57"/>
            <p:cNvSpPr>
              <a:spLocks noChangeArrowheads="1"/>
            </p:cNvSpPr>
            <p:nvPr/>
          </p:nvSpPr>
          <p:spPr bwMode="auto">
            <a:xfrm>
              <a:off x="854" y="1924"/>
              <a:ext cx="16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BON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30" name="Line 58"/>
            <p:cNvSpPr>
              <a:spLocks noChangeShapeType="1"/>
            </p:cNvSpPr>
            <p:nvPr/>
          </p:nvSpPr>
          <p:spPr bwMode="auto">
            <a:xfrm>
              <a:off x="893" y="2050"/>
              <a:ext cx="84" cy="1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1" name="Line 59"/>
            <p:cNvSpPr>
              <a:spLocks noChangeShapeType="1"/>
            </p:cNvSpPr>
            <p:nvPr/>
          </p:nvSpPr>
          <p:spPr bwMode="auto">
            <a:xfrm>
              <a:off x="935" y="2008"/>
              <a:ext cx="1" cy="84"/>
            </a:xfrm>
            <a:prstGeom prst="line">
              <a:avLst/>
            </a:prstGeom>
            <a:noFill/>
            <a:ln w="12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2" name="Rectangle 60"/>
            <p:cNvSpPr>
              <a:spLocks noChangeArrowheads="1"/>
            </p:cNvSpPr>
            <p:nvPr/>
          </p:nvSpPr>
          <p:spPr bwMode="auto">
            <a:xfrm>
              <a:off x="865" y="1918"/>
              <a:ext cx="16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CUR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33" name="Line 61"/>
            <p:cNvSpPr>
              <a:spLocks noChangeShapeType="1"/>
            </p:cNvSpPr>
            <p:nvPr/>
          </p:nvSpPr>
          <p:spPr bwMode="auto">
            <a:xfrm>
              <a:off x="885" y="2087"/>
              <a:ext cx="60" cy="60"/>
            </a:xfrm>
            <a:prstGeom prst="line">
              <a:avLst/>
            </a:prstGeom>
            <a:noFill/>
            <a:ln w="12" cap="flat">
              <a:solidFill>
                <a:srgbClr val="00A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4" name="Line 62"/>
            <p:cNvSpPr>
              <a:spLocks noChangeShapeType="1"/>
            </p:cNvSpPr>
            <p:nvPr/>
          </p:nvSpPr>
          <p:spPr bwMode="auto">
            <a:xfrm flipV="1">
              <a:off x="885" y="2087"/>
              <a:ext cx="60" cy="60"/>
            </a:xfrm>
            <a:prstGeom prst="line">
              <a:avLst/>
            </a:prstGeom>
            <a:noFill/>
            <a:ln w="12" cap="flat">
              <a:solidFill>
                <a:srgbClr val="00A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5" name="Rectangle 63"/>
            <p:cNvSpPr>
              <a:spLocks noChangeArrowheads="1"/>
            </p:cNvSpPr>
            <p:nvPr/>
          </p:nvSpPr>
          <p:spPr bwMode="auto">
            <a:xfrm>
              <a:off x="849" y="1988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BAR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36" name="Freeform 64"/>
            <p:cNvSpPr>
              <a:spLocks/>
            </p:cNvSpPr>
            <p:nvPr/>
          </p:nvSpPr>
          <p:spPr bwMode="auto">
            <a:xfrm>
              <a:off x="885" y="2007"/>
              <a:ext cx="83" cy="72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83" y="72"/>
                </a:cxn>
                <a:cxn ang="0">
                  <a:pos x="0" y="72"/>
                </a:cxn>
                <a:cxn ang="0">
                  <a:pos x="42" y="0"/>
                </a:cxn>
              </a:cxnLst>
              <a:rect l="0" t="0" r="r" b="b"/>
              <a:pathLst>
                <a:path w="83" h="72">
                  <a:moveTo>
                    <a:pt x="42" y="0"/>
                  </a:moveTo>
                  <a:lnTo>
                    <a:pt x="83" y="72"/>
                  </a:lnTo>
                  <a:lnTo>
                    <a:pt x="0" y="7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7" name="Rectangle 65"/>
            <p:cNvSpPr>
              <a:spLocks noChangeArrowheads="1"/>
            </p:cNvSpPr>
            <p:nvPr/>
          </p:nvSpPr>
          <p:spPr bwMode="auto">
            <a:xfrm>
              <a:off x="859" y="1924"/>
              <a:ext cx="159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CUB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38" name="Line 66"/>
            <p:cNvSpPr>
              <a:spLocks noChangeShapeType="1"/>
            </p:cNvSpPr>
            <p:nvPr/>
          </p:nvSpPr>
          <p:spPr bwMode="auto">
            <a:xfrm>
              <a:off x="929" y="2009"/>
              <a:ext cx="1" cy="84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39" name="Line 67"/>
            <p:cNvSpPr>
              <a:spLocks noChangeShapeType="1"/>
            </p:cNvSpPr>
            <p:nvPr/>
          </p:nvSpPr>
          <p:spPr bwMode="auto">
            <a:xfrm>
              <a:off x="893" y="2030"/>
              <a:ext cx="73" cy="42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0" name="Line 68"/>
            <p:cNvSpPr>
              <a:spLocks noChangeShapeType="1"/>
            </p:cNvSpPr>
            <p:nvPr/>
          </p:nvSpPr>
          <p:spPr bwMode="auto">
            <a:xfrm flipV="1">
              <a:off x="893" y="2030"/>
              <a:ext cx="73" cy="42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1" name="Rectangle 69"/>
            <p:cNvSpPr>
              <a:spLocks noChangeArrowheads="1"/>
            </p:cNvSpPr>
            <p:nvPr/>
          </p:nvSpPr>
          <p:spPr bwMode="auto">
            <a:xfrm>
              <a:off x="886" y="1918"/>
              <a:ext cx="117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RD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42" name="Freeform 70"/>
            <p:cNvSpPr>
              <a:spLocks/>
            </p:cNvSpPr>
            <p:nvPr/>
          </p:nvSpPr>
          <p:spPr bwMode="auto">
            <a:xfrm>
              <a:off x="892" y="2003"/>
              <a:ext cx="84" cy="7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84" y="73"/>
                </a:cxn>
                <a:cxn ang="0">
                  <a:pos x="0" y="73"/>
                </a:cxn>
                <a:cxn ang="0">
                  <a:pos x="42" y="0"/>
                </a:cxn>
              </a:cxnLst>
              <a:rect l="0" t="0" r="r" b="b"/>
              <a:pathLst>
                <a:path w="84" h="73">
                  <a:moveTo>
                    <a:pt x="42" y="0"/>
                  </a:moveTo>
                  <a:lnTo>
                    <a:pt x="84" y="73"/>
                  </a:lnTo>
                  <a:lnTo>
                    <a:pt x="0" y="7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3" name="Rectangle 71"/>
            <p:cNvSpPr>
              <a:spLocks noChangeArrowheads="1"/>
            </p:cNvSpPr>
            <p:nvPr/>
          </p:nvSpPr>
          <p:spPr bwMode="auto">
            <a:xfrm>
              <a:off x="870" y="1924"/>
              <a:ext cx="15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JAM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44" name="Line 72"/>
            <p:cNvSpPr>
              <a:spLocks noChangeShapeType="1"/>
            </p:cNvSpPr>
            <p:nvPr/>
          </p:nvSpPr>
          <p:spPr bwMode="auto">
            <a:xfrm>
              <a:off x="935" y="2002"/>
              <a:ext cx="1" cy="83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5" name="Line 73"/>
            <p:cNvSpPr>
              <a:spLocks noChangeShapeType="1"/>
            </p:cNvSpPr>
            <p:nvPr/>
          </p:nvSpPr>
          <p:spPr bwMode="auto">
            <a:xfrm>
              <a:off x="899" y="2023"/>
              <a:ext cx="72" cy="41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6" name="Line 74"/>
            <p:cNvSpPr>
              <a:spLocks noChangeShapeType="1"/>
            </p:cNvSpPr>
            <p:nvPr/>
          </p:nvSpPr>
          <p:spPr bwMode="auto">
            <a:xfrm flipV="1">
              <a:off x="899" y="2023"/>
              <a:ext cx="72" cy="41"/>
            </a:xfrm>
            <a:prstGeom prst="line">
              <a:avLst/>
            </a:prstGeom>
            <a:noFill/>
            <a:ln w="12" cap="flat">
              <a:solidFill>
                <a:srgbClr val="00008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7" name="Rectangle 75"/>
            <p:cNvSpPr>
              <a:spLocks noChangeArrowheads="1"/>
            </p:cNvSpPr>
            <p:nvPr/>
          </p:nvSpPr>
          <p:spPr bwMode="auto">
            <a:xfrm>
              <a:off x="902" y="1913"/>
              <a:ext cx="90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CI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48" name="Freeform 76"/>
            <p:cNvSpPr>
              <a:spLocks/>
            </p:cNvSpPr>
            <p:nvPr/>
          </p:nvSpPr>
          <p:spPr bwMode="auto">
            <a:xfrm>
              <a:off x="916" y="2071"/>
              <a:ext cx="71" cy="6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71" y="61"/>
                </a:cxn>
                <a:cxn ang="0">
                  <a:pos x="0" y="61"/>
                </a:cxn>
                <a:cxn ang="0">
                  <a:pos x="35" y="0"/>
                </a:cxn>
              </a:cxnLst>
              <a:rect l="0" t="0" r="r" b="b"/>
              <a:pathLst>
                <a:path w="71" h="61">
                  <a:moveTo>
                    <a:pt x="35" y="0"/>
                  </a:moveTo>
                  <a:lnTo>
                    <a:pt x="71" y="61"/>
                  </a:lnTo>
                  <a:lnTo>
                    <a:pt x="0" y="61"/>
                  </a:lnTo>
                  <a:lnTo>
                    <a:pt x="35" y="0"/>
                  </a:lnTo>
                  <a:close/>
                </a:path>
              </a:pathLst>
            </a:custGeom>
            <a:noFill/>
            <a:ln w="12" cap="flat">
              <a:solidFill>
                <a:srgbClr val="FFA5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49" name="Rectangle 77"/>
            <p:cNvSpPr>
              <a:spLocks noChangeArrowheads="1"/>
            </p:cNvSpPr>
            <p:nvPr/>
          </p:nvSpPr>
          <p:spPr bwMode="auto">
            <a:xfrm>
              <a:off x="907" y="1982"/>
              <a:ext cx="117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PR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0" name="Freeform 78"/>
            <p:cNvSpPr>
              <a:spLocks/>
            </p:cNvSpPr>
            <p:nvPr/>
          </p:nvSpPr>
          <p:spPr bwMode="auto">
            <a:xfrm>
              <a:off x="933" y="2075"/>
              <a:ext cx="71" cy="62"/>
            </a:xfrm>
            <a:custGeom>
              <a:avLst/>
              <a:gdLst/>
              <a:ahLst/>
              <a:cxnLst>
                <a:cxn ang="0">
                  <a:pos x="35" y="62"/>
                </a:cxn>
                <a:cxn ang="0">
                  <a:pos x="71" y="0"/>
                </a:cxn>
                <a:cxn ang="0">
                  <a:pos x="0" y="0"/>
                </a:cxn>
                <a:cxn ang="0">
                  <a:pos x="35" y="62"/>
                </a:cxn>
              </a:cxnLst>
              <a:rect l="0" t="0" r="r" b="b"/>
              <a:pathLst>
                <a:path w="71" h="62">
                  <a:moveTo>
                    <a:pt x="35" y="62"/>
                  </a:moveTo>
                  <a:lnTo>
                    <a:pt x="71" y="0"/>
                  </a:lnTo>
                  <a:lnTo>
                    <a:pt x="0" y="0"/>
                  </a:lnTo>
                  <a:lnTo>
                    <a:pt x="35" y="62"/>
                  </a:lnTo>
                  <a:close/>
                </a:path>
              </a:pathLst>
            </a:custGeom>
            <a:noFill/>
            <a:ln w="12" cap="flat">
              <a:solidFill>
                <a:srgbClr val="808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51" name="Rectangle 79"/>
            <p:cNvSpPr>
              <a:spLocks noChangeArrowheads="1"/>
            </p:cNvSpPr>
            <p:nvPr/>
          </p:nvSpPr>
          <p:spPr bwMode="auto">
            <a:xfrm>
              <a:off x="918" y="1966"/>
              <a:ext cx="133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VIR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2" name="Freeform 80"/>
            <p:cNvSpPr>
              <a:spLocks/>
            </p:cNvSpPr>
            <p:nvPr/>
          </p:nvSpPr>
          <p:spPr bwMode="auto">
            <a:xfrm>
              <a:off x="882" y="2034"/>
              <a:ext cx="83" cy="73"/>
            </a:xfrm>
            <a:custGeom>
              <a:avLst/>
              <a:gdLst/>
              <a:ahLst/>
              <a:cxnLst>
                <a:cxn ang="0">
                  <a:pos x="42" y="73"/>
                </a:cxn>
                <a:cxn ang="0">
                  <a:pos x="83" y="0"/>
                </a:cxn>
                <a:cxn ang="0">
                  <a:pos x="0" y="0"/>
                </a:cxn>
                <a:cxn ang="0">
                  <a:pos x="42" y="73"/>
                </a:cxn>
              </a:cxnLst>
              <a:rect l="0" t="0" r="r" b="b"/>
              <a:pathLst>
                <a:path w="83" h="73">
                  <a:moveTo>
                    <a:pt x="42" y="73"/>
                  </a:moveTo>
                  <a:lnTo>
                    <a:pt x="83" y="0"/>
                  </a:lnTo>
                  <a:lnTo>
                    <a:pt x="0" y="0"/>
                  </a:lnTo>
                  <a:lnTo>
                    <a:pt x="42" y="73"/>
                  </a:lnTo>
                  <a:close/>
                </a:path>
              </a:pathLst>
            </a:cu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53" name="Rectangle 81"/>
            <p:cNvSpPr>
              <a:spLocks noChangeArrowheads="1"/>
            </p:cNvSpPr>
            <p:nvPr/>
          </p:nvSpPr>
          <p:spPr bwMode="auto">
            <a:xfrm>
              <a:off x="865" y="1929"/>
              <a:ext cx="154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FLO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4" name="Rectangle 82"/>
            <p:cNvSpPr>
              <a:spLocks noChangeArrowheads="1"/>
            </p:cNvSpPr>
            <p:nvPr/>
          </p:nvSpPr>
          <p:spPr bwMode="auto">
            <a:xfrm>
              <a:off x="903" y="2086"/>
              <a:ext cx="54" cy="55"/>
            </a:xfrm>
            <a:prstGeom prst="rect">
              <a:avLst/>
            </a:prstGeom>
            <a:noFill/>
            <a:ln w="12" cap="flat">
              <a:solidFill>
                <a:srgbClr val="0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55" name="Rectangle 83"/>
            <p:cNvSpPr>
              <a:spLocks noChangeArrowheads="1"/>
            </p:cNvSpPr>
            <p:nvPr/>
          </p:nvSpPr>
          <p:spPr bwMode="auto">
            <a:xfrm>
              <a:off x="859" y="1982"/>
              <a:ext cx="170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BRM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6" name="Freeform 84"/>
            <p:cNvSpPr>
              <a:spLocks/>
            </p:cNvSpPr>
            <p:nvPr/>
          </p:nvSpPr>
          <p:spPr bwMode="auto">
            <a:xfrm>
              <a:off x="4732" y="2032"/>
              <a:ext cx="66" cy="66"/>
            </a:xfrm>
            <a:custGeom>
              <a:avLst/>
              <a:gdLst/>
              <a:ahLst/>
              <a:cxnLst>
                <a:cxn ang="0">
                  <a:pos x="33" y="66"/>
                </a:cxn>
                <a:cxn ang="0">
                  <a:pos x="66" y="33"/>
                </a:cxn>
                <a:cxn ang="0">
                  <a:pos x="33" y="0"/>
                </a:cxn>
                <a:cxn ang="0">
                  <a:pos x="0" y="33"/>
                </a:cxn>
                <a:cxn ang="0">
                  <a:pos x="33" y="66"/>
                </a:cxn>
              </a:cxnLst>
              <a:rect l="0" t="0" r="r" b="b"/>
              <a:pathLst>
                <a:path w="66" h="66">
                  <a:moveTo>
                    <a:pt x="33" y="66"/>
                  </a:moveTo>
                  <a:lnTo>
                    <a:pt x="66" y="33"/>
                  </a:lnTo>
                  <a:lnTo>
                    <a:pt x="33" y="0"/>
                  </a:lnTo>
                  <a:lnTo>
                    <a:pt x="0" y="33"/>
                  </a:lnTo>
                  <a:lnTo>
                    <a:pt x="33" y="66"/>
                  </a:lnTo>
                  <a:close/>
                </a:path>
              </a:pathLst>
            </a:custGeom>
            <a:noFill/>
            <a:ln w="12" cap="flat">
              <a:solidFill>
                <a:srgbClr val="A000A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VE"/>
            </a:p>
          </p:txBody>
        </p:sp>
        <p:sp>
          <p:nvSpPr>
            <p:cNvPr id="3157" name="Rectangle 85"/>
            <p:cNvSpPr>
              <a:spLocks noChangeArrowheads="1"/>
            </p:cNvSpPr>
            <p:nvPr/>
          </p:nvSpPr>
          <p:spPr bwMode="auto">
            <a:xfrm>
              <a:off x="4682" y="1934"/>
              <a:ext cx="196" cy="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USEZ</a:t>
              </a:r>
              <a:endParaRPr kumimoji="0" lang="es-V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58" name="Rectangle 86"/>
            <p:cNvSpPr>
              <a:spLocks noChangeArrowheads="1"/>
            </p:cNvSpPr>
            <p:nvPr/>
          </p:nvSpPr>
          <p:spPr bwMode="auto">
            <a:xfrm>
              <a:off x="4320" y="585"/>
              <a:ext cx="77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VE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2D Stress: 0.01</a:t>
              </a:r>
              <a:endParaRPr kumimoji="0" lang="es-V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0" name="89 CuadroTexto"/>
          <p:cNvSpPr txBox="1"/>
          <p:nvPr/>
        </p:nvSpPr>
        <p:spPr>
          <a:xfrm>
            <a:off x="142844" y="1071546"/>
            <a:ext cx="73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Degenerate Solution…</a:t>
            </a:r>
            <a:endParaRPr lang="es-VE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1406" y="1176867"/>
            <a:ext cx="7715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Artefacto algorítmico  producto de:</a:t>
            </a:r>
          </a:p>
          <a:p>
            <a:endParaRPr lang="es-VE" sz="1600" dirty="0"/>
          </a:p>
          <a:p>
            <a:r>
              <a:rPr lang="es-VE" sz="1600" dirty="0"/>
              <a:t>	1- Falso bajo stress, producto de un valor mínimo local</a:t>
            </a:r>
          </a:p>
          <a:p>
            <a:r>
              <a:rPr lang="es-VE" sz="1600" dirty="0"/>
              <a:t>	</a:t>
            </a:r>
          </a:p>
          <a:p>
            <a:r>
              <a:rPr lang="es-VE" sz="1600" dirty="0"/>
              <a:t>	2-Evidente disimilitud de una muestra respecto a todas las demás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71406" y="428604"/>
            <a:ext cx="73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Degenerate Solution…</a:t>
            </a:r>
            <a:endParaRPr lang="es-VE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2673685"/>
            <a:ext cx="6305563" cy="411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CuadroTexto"/>
          <p:cNvSpPr txBox="1"/>
          <p:nvPr/>
        </p:nvSpPr>
        <p:spPr>
          <a:xfrm>
            <a:off x="6643702" y="4214818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Varias soluciones!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428604"/>
            <a:ext cx="8001000" cy="438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 dirty="0"/>
              <a:t>Debilidades del MDS</a:t>
            </a:r>
            <a:br>
              <a:rPr lang="es-VE" dirty="0"/>
            </a:br>
            <a:endParaRPr lang="es-V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8614" y="1961408"/>
            <a:ext cx="9015386" cy="2539162"/>
          </a:xfrm>
        </p:spPr>
        <p:txBody>
          <a:bodyPr>
            <a:normAutofit/>
          </a:bodyPr>
          <a:lstStyle/>
          <a:p>
            <a:r>
              <a:rPr lang="es-VE" dirty="0"/>
              <a:t>Algorítmicamente demandante</a:t>
            </a:r>
          </a:p>
          <a:p>
            <a:r>
              <a:rPr lang="es-VE" dirty="0"/>
              <a:t>No se garantiza un Stress bajo real (mínimo global vs mínimo local)</a:t>
            </a:r>
          </a:p>
          <a:p>
            <a:r>
              <a:rPr lang="es-VE" dirty="0"/>
              <a:t>El cálculo da más peso a las mayores desviaciones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VE"/>
              <a:t>Fortalezas del MDS</a:t>
            </a:r>
            <a:br>
              <a:rPr lang="es-VE"/>
            </a:b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dirty="0"/>
              <a:t>Conceptualmente simple</a:t>
            </a:r>
          </a:p>
          <a:p>
            <a:r>
              <a:rPr lang="es-VE" dirty="0"/>
              <a:t>Aplicable a cualquier índice de similitud o distancia</a:t>
            </a:r>
          </a:p>
          <a:p>
            <a:r>
              <a:rPr lang="es-VE" dirty="0"/>
              <a:t>No es necesario eliminar especies, no se basa en número de variables sino de muestras</a:t>
            </a:r>
          </a:p>
          <a:p>
            <a:r>
              <a:rPr lang="es-VE" dirty="0"/>
              <a:t>Puede combinarse con un análisis </a:t>
            </a:r>
            <a:r>
              <a:rPr lang="es-VE" i="1" dirty="0" err="1"/>
              <a:t>Cluster</a:t>
            </a:r>
            <a:endParaRPr lang="es-VE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405454" y="1825361"/>
          <a:ext cx="2595570" cy="1114425"/>
        </p:xfrm>
        <a:graphic>
          <a:graphicData uri="http://schemas.openxmlformats.org/drawingml/2006/table">
            <a:tbl>
              <a:tblPr/>
              <a:tblGrid>
                <a:gridCol w="29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00100" y="1826651"/>
          <a:ext cx="2595570" cy="1114425"/>
        </p:xfrm>
        <a:graphic>
          <a:graphicData uri="http://schemas.openxmlformats.org/drawingml/2006/table">
            <a:tbl>
              <a:tblPr/>
              <a:tblGrid>
                <a:gridCol w="294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0.642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0.962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4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0100" y="1245200"/>
            <a:ext cx="2500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Disimilitud de </a:t>
            </a:r>
            <a:r>
              <a:rPr lang="es-MX" sz="1600" dirty="0" err="1"/>
              <a:t>Jaccard</a:t>
            </a:r>
            <a:r>
              <a:rPr lang="es-MX" sz="16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5454" y="1097126"/>
            <a:ext cx="250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Orden del índice de disimilitud de </a:t>
            </a:r>
            <a:r>
              <a:rPr lang="es-MX" sz="1600" dirty="0" err="1"/>
              <a:t>Jaccard</a:t>
            </a:r>
            <a:r>
              <a:rPr lang="es-MX" sz="16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29322" y="3357562"/>
            <a:ext cx="1857388" cy="18573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Oval 12"/>
          <p:cNvSpPr/>
          <p:nvPr/>
        </p:nvSpPr>
        <p:spPr>
          <a:xfrm>
            <a:off x="7286644" y="3714752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Oval 13"/>
          <p:cNvSpPr/>
          <p:nvPr/>
        </p:nvSpPr>
        <p:spPr>
          <a:xfrm>
            <a:off x="7439044" y="400050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Oval 14"/>
          <p:cNvSpPr/>
          <p:nvPr/>
        </p:nvSpPr>
        <p:spPr>
          <a:xfrm>
            <a:off x="6429388" y="3929066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Oval 15"/>
          <p:cNvSpPr/>
          <p:nvPr/>
        </p:nvSpPr>
        <p:spPr>
          <a:xfrm>
            <a:off x="7286644" y="435769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Oval 16"/>
          <p:cNvSpPr/>
          <p:nvPr/>
        </p:nvSpPr>
        <p:spPr>
          <a:xfrm>
            <a:off x="7439044" y="364331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Oval 17"/>
          <p:cNvSpPr/>
          <p:nvPr/>
        </p:nvSpPr>
        <p:spPr>
          <a:xfrm>
            <a:off x="6286512" y="4857760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angle 20"/>
          <p:cNvSpPr/>
          <p:nvPr/>
        </p:nvSpPr>
        <p:spPr>
          <a:xfrm>
            <a:off x="1500166" y="3357562"/>
            <a:ext cx="1857388" cy="18573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Oval 21"/>
          <p:cNvSpPr/>
          <p:nvPr/>
        </p:nvSpPr>
        <p:spPr>
          <a:xfrm>
            <a:off x="2786050" y="3714752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Oval 22"/>
          <p:cNvSpPr/>
          <p:nvPr/>
        </p:nvSpPr>
        <p:spPr>
          <a:xfrm>
            <a:off x="3071802" y="4143380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Oval 23"/>
          <p:cNvSpPr/>
          <p:nvPr/>
        </p:nvSpPr>
        <p:spPr>
          <a:xfrm>
            <a:off x="3071802" y="4857760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Oval 24"/>
          <p:cNvSpPr/>
          <p:nvPr/>
        </p:nvSpPr>
        <p:spPr>
          <a:xfrm>
            <a:off x="2214546" y="4143380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Oval 25"/>
          <p:cNvSpPr/>
          <p:nvPr/>
        </p:nvSpPr>
        <p:spPr>
          <a:xfrm>
            <a:off x="3009888" y="364331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Oval 26"/>
          <p:cNvSpPr/>
          <p:nvPr/>
        </p:nvSpPr>
        <p:spPr>
          <a:xfrm>
            <a:off x="2071670" y="4714884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TextBox 29"/>
          <p:cNvSpPr txBox="1"/>
          <p:nvPr/>
        </p:nvSpPr>
        <p:spPr>
          <a:xfrm>
            <a:off x="3071802" y="3524580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00958" y="3524580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29319" y="3684879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43768" y="3714752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43108" y="4643446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357950" y="4796609"/>
            <a:ext cx="214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C</a:t>
            </a:r>
          </a:p>
        </p:txBody>
      </p:sp>
      <p:grpSp>
        <p:nvGrpSpPr>
          <p:cNvPr id="2" name="Group 45"/>
          <p:cNvGrpSpPr/>
          <p:nvPr/>
        </p:nvGrpSpPr>
        <p:grpSpPr>
          <a:xfrm>
            <a:off x="1500166" y="5143512"/>
            <a:ext cx="1714512" cy="143670"/>
            <a:chOff x="1142976" y="5429264"/>
            <a:chExt cx="1714512" cy="143670"/>
          </a:xfrm>
        </p:grpSpPr>
        <p:cxnSp>
          <p:nvCxnSpPr>
            <p:cNvPr id="39" name="Straight Connector 38"/>
            <p:cNvCxnSpPr/>
            <p:nvPr/>
          </p:nvCxnSpPr>
          <p:spPr>
            <a:xfrm rot="5400000">
              <a:off x="1072332" y="5500702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358084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642248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28000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213752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499504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2785256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6"/>
          <p:cNvGrpSpPr/>
          <p:nvPr/>
        </p:nvGrpSpPr>
        <p:grpSpPr>
          <a:xfrm rot="16200000">
            <a:off x="629452" y="4285859"/>
            <a:ext cx="1714512" cy="143670"/>
            <a:chOff x="1142976" y="5429264"/>
            <a:chExt cx="1714512" cy="143670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1072332" y="5500702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358084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1642248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1928000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2213752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2499504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2785256" y="5499908"/>
              <a:ext cx="142876" cy="158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1500166" y="5357826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eje cuantitativo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259319" y="4116979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eje cuantitativo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929322" y="5357826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eje ordinal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741277" y="4116979"/>
            <a:ext cx="1857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/>
              <a:t>eje ordinal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1285852" y="714356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 err="1"/>
              <a:t>metric</a:t>
            </a:r>
            <a:r>
              <a:rPr lang="es-VE" b="1" dirty="0" err="1"/>
              <a:t>MDS</a:t>
            </a:r>
            <a:endParaRPr lang="es-VE" b="1" dirty="0"/>
          </a:p>
        </p:txBody>
      </p:sp>
      <p:sp>
        <p:nvSpPr>
          <p:cNvPr id="60" name="59 CuadroTexto"/>
          <p:cNvSpPr txBox="1"/>
          <p:nvPr/>
        </p:nvSpPr>
        <p:spPr>
          <a:xfrm>
            <a:off x="5786446" y="714356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b="1" dirty="0"/>
              <a:t>Non-</a:t>
            </a:r>
            <a:r>
              <a:rPr lang="es-VE" sz="1600" b="1" dirty="0" err="1"/>
              <a:t>metric</a:t>
            </a:r>
            <a:r>
              <a:rPr lang="es-VE" b="1" dirty="0" err="1"/>
              <a:t>MDS</a:t>
            </a:r>
            <a:endParaRPr lang="es-VE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42976" y="568091"/>
            <a:ext cx="671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3600" dirty="0"/>
              <a:t>PCO vs MDS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28596" y="1428736"/>
            <a:ext cx="81439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VE" sz="2800" dirty="0"/>
              <a:t> PCO y MDS tienden a ofrecer ordenaciones muy similares</a:t>
            </a:r>
          </a:p>
          <a:p>
            <a:pPr>
              <a:buFont typeface="Arial" pitchFamily="34" charset="0"/>
              <a:buChar char="•"/>
            </a:pPr>
            <a:endParaRPr lang="es-VE" sz="2800" dirty="0"/>
          </a:p>
          <a:p>
            <a:pPr>
              <a:buFont typeface="Arial" pitchFamily="34" charset="0"/>
              <a:buChar char="•"/>
            </a:pPr>
            <a:r>
              <a:rPr lang="es-VE" sz="2800" dirty="0"/>
              <a:t>Extremadamente importante los PRETRATAMIENTOS y los índices de similitud empleados</a:t>
            </a:r>
          </a:p>
          <a:p>
            <a:pPr>
              <a:buFont typeface="Arial" pitchFamily="34" charset="0"/>
              <a:buChar char="•"/>
            </a:pPr>
            <a:endParaRPr lang="es-VE" sz="2800" dirty="0"/>
          </a:p>
          <a:p>
            <a:pPr>
              <a:buFont typeface="Arial" pitchFamily="34" charset="0"/>
              <a:buChar char="•"/>
            </a:pPr>
            <a:r>
              <a:rPr lang="es-VE" sz="2800" dirty="0"/>
              <a:t>PCO retiene toda la información de la matriz de distancia y la proyecta en un espacio euclidiano</a:t>
            </a:r>
          </a:p>
          <a:p>
            <a:pPr>
              <a:buFont typeface="Arial" pitchFamily="34" charset="0"/>
              <a:buChar char="•"/>
            </a:pPr>
            <a:endParaRPr lang="es-VE" sz="2800" dirty="0"/>
          </a:p>
          <a:p>
            <a:pPr>
              <a:buFont typeface="Arial" pitchFamily="34" charset="0"/>
              <a:buChar char="•"/>
            </a:pPr>
            <a:r>
              <a:rPr lang="es-VE" sz="2800" dirty="0"/>
              <a:t>MDS, por su flexibilidad, retiene mejor la jerarquía de similitudes que el PCO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142976" y="659295"/>
            <a:ext cx="6715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4400" dirty="0"/>
              <a:t>PCO, PCA y MDS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28596" y="1428736"/>
            <a:ext cx="81439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VE" sz="2800" dirty="0"/>
              <a:t> PCA es apropiado para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Distancias Euclidianas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Se cumplen las condiciones (</a:t>
            </a:r>
            <a:r>
              <a:rPr lang="es-VE" sz="2800" dirty="0" err="1"/>
              <a:t>multinormalidad</a:t>
            </a:r>
            <a:r>
              <a:rPr lang="es-VE" sz="2800" dirty="0"/>
              <a:t>, </a:t>
            </a:r>
            <a:r>
              <a:rPr lang="es-VE" sz="2800" dirty="0" err="1"/>
              <a:t>etc</a:t>
            </a:r>
            <a:r>
              <a:rPr lang="es-VE" sz="28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El número de variables no excede las muestras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57158" y="4325503"/>
            <a:ext cx="81439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VE" sz="2800" dirty="0"/>
              <a:t> PCO es apropiado para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Cualquier matriz de similitud, distancia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No se cumplen las condiciones (</a:t>
            </a:r>
            <a:r>
              <a:rPr lang="es-VE" sz="2800" dirty="0" err="1"/>
              <a:t>multinormalidad</a:t>
            </a:r>
            <a:r>
              <a:rPr lang="es-VE" sz="2800" dirty="0"/>
              <a:t>, </a:t>
            </a:r>
            <a:r>
              <a:rPr lang="es-VE" sz="2800" dirty="0" err="1"/>
              <a:t>etc</a:t>
            </a:r>
            <a:r>
              <a:rPr lang="es-VE" sz="28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s-VE" sz="2800" dirty="0"/>
              <a:t>El número de variables excede las muestras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810C00-39B5-1098-7644-B2544C29850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315" y="278578"/>
            <a:ext cx="8939370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s-MX" sz="2000" dirty="0"/>
              <a:t>Esta presentación fue estructurada con diapositivas de:</a:t>
            </a:r>
          </a:p>
          <a:p>
            <a:pPr marL="0" indent="0">
              <a:buNone/>
            </a:pPr>
            <a:endParaRPr lang="es-MX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Dra. Maite Mascaro, UMDI Sisal, Facultad de Ciencias, mmm@ciencias.unam.mx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2000" dirty="0"/>
              <a:t>Dr. Edlin Guerra Castro, ENES Mérida, UNAM. edlin.guerra@enesmerida.unam.mx</a:t>
            </a:r>
          </a:p>
        </p:txBody>
      </p:sp>
    </p:spTree>
    <p:extLst>
      <p:ext uri="{BB962C8B-B14F-4D97-AF65-F5344CB8AC3E}">
        <p14:creationId xmlns:p14="http://schemas.microsoft.com/office/powerpoint/2010/main" val="2868789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R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642918"/>
            <a:ext cx="1785950" cy="1384111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2428860" y="1202280"/>
            <a:ext cx="628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b="1" dirty="0"/>
              <a:t>Funciones y librerías para MDS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0" y="3000372"/>
            <a:ext cx="8929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VE" sz="2400" dirty="0" err="1"/>
              <a:t>metaMDS</a:t>
            </a:r>
            <a:r>
              <a:rPr lang="es-VE" sz="2400" dirty="0"/>
              <a:t> {</a:t>
            </a:r>
            <a:r>
              <a:rPr lang="es-VE" sz="2400" dirty="0" err="1"/>
              <a:t>vegan</a:t>
            </a:r>
            <a:r>
              <a:rPr lang="es-VE" sz="2400" dirty="0"/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s-VE" sz="2400" dirty="0" err="1"/>
              <a:t>isoMDS</a:t>
            </a:r>
            <a:r>
              <a:rPr lang="es-VE" sz="2400" dirty="0"/>
              <a:t> {MASS}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nmds</a:t>
            </a:r>
            <a:r>
              <a:rPr lang="en-US" sz="2400" dirty="0"/>
              <a:t>{</a:t>
            </a:r>
            <a:r>
              <a:rPr lang="en-US" sz="2400" dirty="0" err="1"/>
              <a:t>labdsv</a:t>
            </a:r>
            <a:r>
              <a:rPr lang="en-US" sz="2400" dirty="0"/>
              <a:t>}</a:t>
            </a:r>
            <a:endParaRPr lang="es-VE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 r="31485" b="18729"/>
          <a:stretch>
            <a:fillRect/>
          </a:stretch>
        </p:blipFill>
        <p:spPr bwMode="auto">
          <a:xfrm>
            <a:off x="1142976" y="1244200"/>
            <a:ext cx="7572428" cy="56138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-32" y="702214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Distancias entre ciudades  Suramericanas, desde Google </a:t>
            </a:r>
            <a:r>
              <a:rPr lang="es-VE" dirty="0" err="1"/>
              <a:t>earth</a:t>
            </a:r>
            <a:r>
              <a:rPr lang="es-VE" dirty="0"/>
              <a:t>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mds-sur"/>
          <p:cNvPicPr>
            <a:picLocks noChangeAspect="1" noChangeArrowheads="1"/>
          </p:cNvPicPr>
          <p:nvPr/>
        </p:nvPicPr>
        <p:blipFill>
          <a:blip r:embed="rId2" cstate="print"/>
          <a:srcRect l="22332" t="376" r="6174" b="1504"/>
          <a:stretch>
            <a:fillRect/>
          </a:stretch>
        </p:blipFill>
        <p:spPr bwMode="auto">
          <a:xfrm>
            <a:off x="71406" y="642918"/>
            <a:ext cx="7572428" cy="6215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2 Imagen" descr="suramerica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2487" y="1000108"/>
            <a:ext cx="4200107" cy="5786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2"/>
          <p:cNvGrpSpPr>
            <a:grpSpLocks/>
          </p:cNvGrpSpPr>
          <p:nvPr/>
        </p:nvGrpSpPr>
        <p:grpSpPr bwMode="auto">
          <a:xfrm>
            <a:off x="373063" y="1325563"/>
            <a:ext cx="8566150" cy="5146675"/>
            <a:chOff x="235" y="835"/>
            <a:chExt cx="5396" cy="3242"/>
          </a:xfrm>
        </p:grpSpPr>
        <p:sp>
          <p:nvSpPr>
            <p:cNvPr id="5" name="Rectangle 1028"/>
            <p:cNvSpPr>
              <a:spLocks noChangeArrowheads="1"/>
            </p:cNvSpPr>
            <p:nvPr/>
          </p:nvSpPr>
          <p:spPr bwMode="auto">
            <a:xfrm>
              <a:off x="235" y="835"/>
              <a:ext cx="4643" cy="32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GB" sz="1200"/>
            </a:p>
          </p:txBody>
        </p:sp>
        <p:pic>
          <p:nvPicPr>
            <p:cNvPr id="6" name="Picture 1029" descr="D:\Ppt\temp\Wrlddsfa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" y="867"/>
              <a:ext cx="4560" cy="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030" descr="D:\Ppt\temp\Gtcirca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8" y="922"/>
              <a:ext cx="1370" cy="16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8" name="Text Box 1031"/>
            <p:cNvSpPr txBox="1">
              <a:spLocks noChangeArrowheads="1"/>
            </p:cNvSpPr>
            <p:nvPr/>
          </p:nvSpPr>
          <p:spPr bwMode="auto">
            <a:xfrm>
              <a:off x="4869" y="3675"/>
              <a:ext cx="762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000"/>
                <a:t>From: The Reader’s</a:t>
              </a:r>
            </a:p>
            <a:p>
              <a:r>
                <a:rPr lang="en-GB" sz="1000"/>
                <a:t>Digest Great World</a:t>
              </a:r>
            </a:p>
            <a:p>
              <a:r>
                <a:rPr lang="en-GB" sz="1000"/>
                <a:t>Atlas (1962)</a:t>
              </a:r>
            </a:p>
          </p:txBody>
        </p:sp>
      </p:grpSp>
      <p:sp>
        <p:nvSpPr>
          <p:cNvPr id="9" name="8 CuadroTexto"/>
          <p:cNvSpPr txBox="1"/>
          <p:nvPr/>
        </p:nvSpPr>
        <p:spPr>
          <a:xfrm>
            <a:off x="214282" y="845090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Distancias entre algunas ciudades en todo el planeta…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 Grupo"/>
          <p:cNvGrpSpPr/>
          <p:nvPr/>
        </p:nvGrpSpPr>
        <p:grpSpPr>
          <a:xfrm>
            <a:off x="617538" y="857232"/>
            <a:ext cx="7966075" cy="5146675"/>
            <a:chOff x="617538" y="1325563"/>
            <a:chExt cx="7966075" cy="5146675"/>
          </a:xfrm>
        </p:grpSpPr>
        <p:sp>
          <p:nvSpPr>
            <p:cNvPr id="5" name="Rectangle 1028"/>
            <p:cNvSpPr>
              <a:spLocks noChangeArrowheads="1"/>
            </p:cNvSpPr>
            <p:nvPr/>
          </p:nvSpPr>
          <p:spPr bwMode="auto">
            <a:xfrm flipV="1">
              <a:off x="3714750" y="2889250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6" name="Rectangle 1029"/>
            <p:cNvSpPr>
              <a:spLocks noChangeArrowheads="1"/>
            </p:cNvSpPr>
            <p:nvPr/>
          </p:nvSpPr>
          <p:spPr bwMode="auto">
            <a:xfrm flipV="1">
              <a:off x="4254500" y="2990850"/>
              <a:ext cx="52388" cy="492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7" name="Rectangle 1030"/>
            <p:cNvSpPr>
              <a:spLocks noChangeArrowheads="1"/>
            </p:cNvSpPr>
            <p:nvPr/>
          </p:nvSpPr>
          <p:spPr bwMode="auto">
            <a:xfrm flipV="1">
              <a:off x="3359150" y="3206750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8" name="Rectangle 1031"/>
            <p:cNvSpPr>
              <a:spLocks noChangeArrowheads="1"/>
            </p:cNvSpPr>
            <p:nvPr/>
          </p:nvSpPr>
          <p:spPr bwMode="auto">
            <a:xfrm flipV="1">
              <a:off x="3441700" y="3297238"/>
              <a:ext cx="53975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9" name="Rectangle 1032"/>
            <p:cNvSpPr>
              <a:spLocks noChangeArrowheads="1"/>
            </p:cNvSpPr>
            <p:nvPr/>
          </p:nvSpPr>
          <p:spPr bwMode="auto">
            <a:xfrm flipV="1">
              <a:off x="3779838" y="3260725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0" name="Rectangle 1033"/>
            <p:cNvSpPr>
              <a:spLocks noChangeArrowheads="1"/>
            </p:cNvSpPr>
            <p:nvPr/>
          </p:nvSpPr>
          <p:spPr bwMode="auto">
            <a:xfrm flipV="1">
              <a:off x="3222625" y="357822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1" name="Rectangle 1034"/>
            <p:cNvSpPr>
              <a:spLocks noChangeArrowheads="1"/>
            </p:cNvSpPr>
            <p:nvPr/>
          </p:nvSpPr>
          <p:spPr bwMode="auto">
            <a:xfrm flipV="1">
              <a:off x="3975100" y="3562350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2" name="Rectangle 1035"/>
            <p:cNvSpPr>
              <a:spLocks noChangeArrowheads="1"/>
            </p:cNvSpPr>
            <p:nvPr/>
          </p:nvSpPr>
          <p:spPr bwMode="auto">
            <a:xfrm flipV="1">
              <a:off x="4111625" y="340042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3" name="Rectangle 1036"/>
            <p:cNvSpPr>
              <a:spLocks noChangeArrowheads="1"/>
            </p:cNvSpPr>
            <p:nvPr/>
          </p:nvSpPr>
          <p:spPr bwMode="auto">
            <a:xfrm flipV="1">
              <a:off x="4670425" y="3659188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4" name="Rectangle 1037"/>
            <p:cNvSpPr>
              <a:spLocks noChangeArrowheads="1"/>
            </p:cNvSpPr>
            <p:nvPr/>
          </p:nvSpPr>
          <p:spPr bwMode="auto">
            <a:xfrm flipV="1">
              <a:off x="4271963" y="3911600"/>
              <a:ext cx="53975" cy="492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5" name="Rectangle 1038"/>
            <p:cNvSpPr>
              <a:spLocks noChangeArrowheads="1"/>
            </p:cNvSpPr>
            <p:nvPr/>
          </p:nvSpPr>
          <p:spPr bwMode="auto">
            <a:xfrm flipV="1">
              <a:off x="6359525" y="227647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6" name="Rectangle 1039"/>
            <p:cNvSpPr>
              <a:spLocks noChangeArrowheads="1"/>
            </p:cNvSpPr>
            <p:nvPr/>
          </p:nvSpPr>
          <p:spPr bwMode="auto">
            <a:xfrm flipV="1">
              <a:off x="6075363" y="2647950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7" name="Rectangle 1040"/>
            <p:cNvSpPr>
              <a:spLocks noChangeArrowheads="1"/>
            </p:cNvSpPr>
            <p:nvPr/>
          </p:nvSpPr>
          <p:spPr bwMode="auto">
            <a:xfrm flipV="1">
              <a:off x="6632575" y="3132138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8" name="Rectangle 1041"/>
            <p:cNvSpPr>
              <a:spLocks noChangeArrowheads="1"/>
            </p:cNvSpPr>
            <p:nvPr/>
          </p:nvSpPr>
          <p:spPr bwMode="auto">
            <a:xfrm flipV="1">
              <a:off x="6103938" y="3546475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19" name="Rectangle 1042"/>
            <p:cNvSpPr>
              <a:spLocks noChangeArrowheads="1"/>
            </p:cNvSpPr>
            <p:nvPr/>
          </p:nvSpPr>
          <p:spPr bwMode="auto">
            <a:xfrm flipV="1">
              <a:off x="5659438" y="3443288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0" name="Rectangle 1043"/>
            <p:cNvSpPr>
              <a:spLocks noChangeArrowheads="1"/>
            </p:cNvSpPr>
            <p:nvPr/>
          </p:nvSpPr>
          <p:spPr bwMode="auto">
            <a:xfrm flipV="1">
              <a:off x="5718175" y="3830638"/>
              <a:ext cx="53975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1" name="Rectangle 1044"/>
            <p:cNvSpPr>
              <a:spLocks noChangeArrowheads="1"/>
            </p:cNvSpPr>
            <p:nvPr/>
          </p:nvSpPr>
          <p:spPr bwMode="auto">
            <a:xfrm flipV="1">
              <a:off x="6851650" y="4046538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2" name="Rectangle 1045"/>
            <p:cNvSpPr>
              <a:spLocks noChangeArrowheads="1"/>
            </p:cNvSpPr>
            <p:nvPr/>
          </p:nvSpPr>
          <p:spPr bwMode="auto">
            <a:xfrm flipV="1">
              <a:off x="6092825" y="4127500"/>
              <a:ext cx="52388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3" name="Rectangle 1046"/>
            <p:cNvSpPr>
              <a:spLocks noChangeArrowheads="1"/>
            </p:cNvSpPr>
            <p:nvPr/>
          </p:nvSpPr>
          <p:spPr bwMode="auto">
            <a:xfrm flipV="1">
              <a:off x="7578725" y="4503738"/>
              <a:ext cx="53975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4" name="Rectangle 1047"/>
            <p:cNvSpPr>
              <a:spLocks noChangeArrowheads="1"/>
            </p:cNvSpPr>
            <p:nvPr/>
          </p:nvSpPr>
          <p:spPr bwMode="auto">
            <a:xfrm flipV="1">
              <a:off x="7491413" y="5881688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5" name="Rectangle 1048"/>
            <p:cNvSpPr>
              <a:spLocks noChangeArrowheads="1"/>
            </p:cNvSpPr>
            <p:nvPr/>
          </p:nvSpPr>
          <p:spPr bwMode="auto">
            <a:xfrm flipV="1">
              <a:off x="7450138" y="5913438"/>
              <a:ext cx="53975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6" name="Rectangle 1049"/>
            <p:cNvSpPr>
              <a:spLocks noChangeArrowheads="1"/>
            </p:cNvSpPr>
            <p:nvPr/>
          </p:nvSpPr>
          <p:spPr bwMode="auto">
            <a:xfrm flipV="1">
              <a:off x="4586288" y="4994275"/>
              <a:ext cx="52387" cy="492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7" name="Rectangle 1050"/>
            <p:cNvSpPr>
              <a:spLocks noChangeArrowheads="1"/>
            </p:cNvSpPr>
            <p:nvPr/>
          </p:nvSpPr>
          <p:spPr bwMode="auto">
            <a:xfrm flipV="1">
              <a:off x="4449763" y="5795963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8" name="Rectangle 1051"/>
            <p:cNvSpPr>
              <a:spLocks noChangeArrowheads="1"/>
            </p:cNvSpPr>
            <p:nvPr/>
          </p:nvSpPr>
          <p:spPr bwMode="auto">
            <a:xfrm flipV="1">
              <a:off x="4110038" y="6080125"/>
              <a:ext cx="53975" cy="492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29" name="Rectangle 1052"/>
            <p:cNvSpPr>
              <a:spLocks noChangeArrowheads="1"/>
            </p:cNvSpPr>
            <p:nvPr/>
          </p:nvSpPr>
          <p:spPr bwMode="auto">
            <a:xfrm flipV="1">
              <a:off x="1935163" y="566102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0" name="Rectangle 1053"/>
            <p:cNvSpPr>
              <a:spLocks noChangeArrowheads="1"/>
            </p:cNvSpPr>
            <p:nvPr/>
          </p:nvSpPr>
          <p:spPr bwMode="auto">
            <a:xfrm flipV="1">
              <a:off x="3263900" y="4799013"/>
              <a:ext cx="50800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1" name="Rectangle 1054"/>
            <p:cNvSpPr>
              <a:spLocks noChangeArrowheads="1"/>
            </p:cNvSpPr>
            <p:nvPr/>
          </p:nvSpPr>
          <p:spPr bwMode="auto">
            <a:xfrm flipV="1">
              <a:off x="1825625" y="537527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2" name="Rectangle 1055"/>
            <p:cNvSpPr>
              <a:spLocks noChangeArrowheads="1"/>
            </p:cNvSpPr>
            <p:nvPr/>
          </p:nvSpPr>
          <p:spPr bwMode="auto">
            <a:xfrm flipV="1">
              <a:off x="1754188" y="6192838"/>
              <a:ext cx="52387" cy="4921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3" name="Rectangle 1056"/>
            <p:cNvSpPr>
              <a:spLocks noChangeArrowheads="1"/>
            </p:cNvSpPr>
            <p:nvPr/>
          </p:nvSpPr>
          <p:spPr bwMode="auto">
            <a:xfrm flipV="1">
              <a:off x="2306638" y="1497013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4" name="Rectangle 1057"/>
            <p:cNvSpPr>
              <a:spLocks noChangeArrowheads="1"/>
            </p:cNvSpPr>
            <p:nvPr/>
          </p:nvSpPr>
          <p:spPr bwMode="auto">
            <a:xfrm flipV="1">
              <a:off x="1646238" y="2795588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5" name="Rectangle 1058"/>
            <p:cNvSpPr>
              <a:spLocks noChangeArrowheads="1"/>
            </p:cNvSpPr>
            <p:nvPr/>
          </p:nvSpPr>
          <p:spPr bwMode="auto">
            <a:xfrm flipV="1">
              <a:off x="1847850" y="2898775"/>
              <a:ext cx="53975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6" name="Rectangle 1059"/>
            <p:cNvSpPr>
              <a:spLocks noChangeArrowheads="1"/>
            </p:cNvSpPr>
            <p:nvPr/>
          </p:nvSpPr>
          <p:spPr bwMode="auto">
            <a:xfrm flipV="1">
              <a:off x="1719263" y="3087688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7" name="Rectangle 1060"/>
            <p:cNvSpPr>
              <a:spLocks noChangeArrowheads="1"/>
            </p:cNvSpPr>
            <p:nvPr/>
          </p:nvSpPr>
          <p:spPr bwMode="auto">
            <a:xfrm flipV="1">
              <a:off x="1277938" y="3576638"/>
              <a:ext cx="52387" cy="4762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8" name="Rectangle 1096"/>
            <p:cNvSpPr>
              <a:spLocks noChangeArrowheads="1"/>
            </p:cNvSpPr>
            <p:nvPr/>
          </p:nvSpPr>
          <p:spPr bwMode="auto">
            <a:xfrm>
              <a:off x="617538" y="1325563"/>
              <a:ext cx="7966075" cy="5146675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s-VE"/>
            </a:p>
          </p:txBody>
        </p:sp>
        <p:sp>
          <p:nvSpPr>
            <p:cNvPr id="39" name="Text Box 1097"/>
            <p:cNvSpPr txBox="1">
              <a:spLocks noChangeArrowheads="1"/>
            </p:cNvSpPr>
            <p:nvPr/>
          </p:nvSpPr>
          <p:spPr bwMode="auto">
            <a:xfrm>
              <a:off x="2325688" y="1341438"/>
              <a:ext cx="13319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San Francisco</a:t>
              </a:r>
            </a:p>
          </p:txBody>
        </p:sp>
        <p:sp>
          <p:nvSpPr>
            <p:cNvPr id="40" name="Text Box 1098"/>
            <p:cNvSpPr txBox="1">
              <a:spLocks noChangeArrowheads="1"/>
            </p:cNvSpPr>
            <p:nvPr/>
          </p:nvSpPr>
          <p:spPr bwMode="auto">
            <a:xfrm>
              <a:off x="828675" y="2620963"/>
              <a:ext cx="8620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Chicago</a:t>
              </a:r>
            </a:p>
          </p:txBody>
        </p:sp>
        <p:sp>
          <p:nvSpPr>
            <p:cNvPr id="41" name="Text Box 1099"/>
            <p:cNvSpPr txBox="1">
              <a:spLocks noChangeArrowheads="1"/>
            </p:cNvSpPr>
            <p:nvPr/>
          </p:nvSpPr>
          <p:spPr bwMode="auto">
            <a:xfrm>
              <a:off x="1854200" y="2676525"/>
              <a:ext cx="7715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Ottawa</a:t>
              </a:r>
            </a:p>
          </p:txBody>
        </p:sp>
        <p:sp>
          <p:nvSpPr>
            <p:cNvPr id="42" name="Text Box 1100"/>
            <p:cNvSpPr txBox="1">
              <a:spLocks noChangeArrowheads="1"/>
            </p:cNvSpPr>
            <p:nvPr/>
          </p:nvSpPr>
          <p:spPr bwMode="auto">
            <a:xfrm>
              <a:off x="1725613" y="2941638"/>
              <a:ext cx="1035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New York</a:t>
              </a:r>
            </a:p>
          </p:txBody>
        </p:sp>
        <p:sp>
          <p:nvSpPr>
            <p:cNvPr id="43" name="Text Box 1101"/>
            <p:cNvSpPr txBox="1">
              <a:spLocks noChangeArrowheads="1"/>
            </p:cNvSpPr>
            <p:nvPr/>
          </p:nvSpPr>
          <p:spPr bwMode="auto">
            <a:xfrm>
              <a:off x="1343025" y="3425825"/>
              <a:ext cx="9302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 dirty="0"/>
                <a:t>Bahamas</a:t>
              </a:r>
            </a:p>
          </p:txBody>
        </p:sp>
        <p:sp>
          <p:nvSpPr>
            <p:cNvPr id="44" name="Text Box 1102"/>
            <p:cNvSpPr txBox="1">
              <a:spLocks noChangeArrowheads="1"/>
            </p:cNvSpPr>
            <p:nvPr/>
          </p:nvSpPr>
          <p:spPr bwMode="auto">
            <a:xfrm>
              <a:off x="1854200" y="5221288"/>
              <a:ext cx="8191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Brasilia</a:t>
              </a:r>
            </a:p>
          </p:txBody>
        </p:sp>
        <p:sp>
          <p:nvSpPr>
            <p:cNvPr id="45" name="Text Box 1103"/>
            <p:cNvSpPr txBox="1">
              <a:spLocks noChangeArrowheads="1"/>
            </p:cNvSpPr>
            <p:nvPr/>
          </p:nvSpPr>
          <p:spPr bwMode="auto">
            <a:xfrm>
              <a:off x="1971675" y="5492750"/>
              <a:ext cx="4778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Rio</a:t>
              </a:r>
            </a:p>
          </p:txBody>
        </p:sp>
        <p:sp>
          <p:nvSpPr>
            <p:cNvPr id="46" name="Text Box 1104"/>
            <p:cNvSpPr txBox="1">
              <a:spLocks noChangeArrowheads="1"/>
            </p:cNvSpPr>
            <p:nvPr/>
          </p:nvSpPr>
          <p:spPr bwMode="auto">
            <a:xfrm>
              <a:off x="1758950" y="5872163"/>
              <a:ext cx="79375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Buenos</a:t>
              </a:r>
            </a:p>
            <a:p>
              <a:r>
                <a:rPr lang="en-GB" sz="1600"/>
                <a:t>Aires</a:t>
              </a:r>
            </a:p>
          </p:txBody>
        </p:sp>
        <p:sp>
          <p:nvSpPr>
            <p:cNvPr id="47" name="Text Box 1105"/>
            <p:cNvSpPr txBox="1">
              <a:spLocks noChangeArrowheads="1"/>
            </p:cNvSpPr>
            <p:nvPr/>
          </p:nvSpPr>
          <p:spPr bwMode="auto">
            <a:xfrm>
              <a:off x="2968625" y="4448175"/>
              <a:ext cx="6810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Lagos</a:t>
              </a:r>
            </a:p>
          </p:txBody>
        </p:sp>
        <p:sp>
          <p:nvSpPr>
            <p:cNvPr id="48" name="Text Box 1106"/>
            <p:cNvSpPr txBox="1">
              <a:spLocks noChangeArrowheads="1"/>
            </p:cNvSpPr>
            <p:nvPr/>
          </p:nvSpPr>
          <p:spPr bwMode="auto">
            <a:xfrm>
              <a:off x="2919413" y="3549650"/>
              <a:ext cx="7842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Madrid</a:t>
              </a:r>
            </a:p>
          </p:txBody>
        </p:sp>
        <p:sp>
          <p:nvSpPr>
            <p:cNvPr id="49" name="Text Box 1107"/>
            <p:cNvSpPr txBox="1">
              <a:spLocks noChangeArrowheads="1"/>
            </p:cNvSpPr>
            <p:nvPr/>
          </p:nvSpPr>
          <p:spPr bwMode="auto">
            <a:xfrm>
              <a:off x="2895600" y="3200400"/>
              <a:ext cx="5921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Paris</a:t>
              </a:r>
            </a:p>
          </p:txBody>
        </p:sp>
        <p:sp>
          <p:nvSpPr>
            <p:cNvPr id="50" name="Text Box 1108"/>
            <p:cNvSpPr txBox="1">
              <a:spLocks noChangeArrowheads="1"/>
            </p:cNvSpPr>
            <p:nvPr/>
          </p:nvSpPr>
          <p:spPr bwMode="auto">
            <a:xfrm>
              <a:off x="2897188" y="2922588"/>
              <a:ext cx="8159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London</a:t>
              </a:r>
            </a:p>
          </p:txBody>
        </p:sp>
        <p:sp>
          <p:nvSpPr>
            <p:cNvPr id="51" name="Text Box 1109"/>
            <p:cNvSpPr txBox="1">
              <a:spLocks noChangeArrowheads="1"/>
            </p:cNvSpPr>
            <p:nvPr/>
          </p:nvSpPr>
          <p:spPr bwMode="auto">
            <a:xfrm>
              <a:off x="3481388" y="2603500"/>
              <a:ext cx="5683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Oslo</a:t>
              </a:r>
            </a:p>
          </p:txBody>
        </p:sp>
        <p:sp>
          <p:nvSpPr>
            <p:cNvPr id="52" name="Text Box 1110"/>
            <p:cNvSpPr txBox="1">
              <a:spLocks noChangeArrowheads="1"/>
            </p:cNvSpPr>
            <p:nvPr/>
          </p:nvSpPr>
          <p:spPr bwMode="auto">
            <a:xfrm>
              <a:off x="4249738" y="2805113"/>
              <a:ext cx="88423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Moscow</a:t>
              </a:r>
            </a:p>
          </p:txBody>
        </p:sp>
        <p:sp>
          <p:nvSpPr>
            <p:cNvPr id="53" name="Text Box 1111"/>
            <p:cNvSpPr txBox="1">
              <a:spLocks noChangeArrowheads="1"/>
            </p:cNvSpPr>
            <p:nvPr/>
          </p:nvSpPr>
          <p:spPr bwMode="auto">
            <a:xfrm>
              <a:off x="3778250" y="3055938"/>
              <a:ext cx="7715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Vienna</a:t>
              </a:r>
            </a:p>
          </p:txBody>
        </p:sp>
        <p:sp>
          <p:nvSpPr>
            <p:cNvPr id="54" name="Text Box 1113"/>
            <p:cNvSpPr txBox="1">
              <a:spLocks noChangeArrowheads="1"/>
            </p:cNvSpPr>
            <p:nvPr/>
          </p:nvSpPr>
          <p:spPr bwMode="auto">
            <a:xfrm>
              <a:off x="4192588" y="4981575"/>
              <a:ext cx="8064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Nairobi</a:t>
              </a:r>
            </a:p>
          </p:txBody>
        </p:sp>
        <p:sp>
          <p:nvSpPr>
            <p:cNvPr id="55" name="Text Box 1114"/>
            <p:cNvSpPr txBox="1">
              <a:spLocks noChangeArrowheads="1"/>
            </p:cNvSpPr>
            <p:nvPr/>
          </p:nvSpPr>
          <p:spPr bwMode="auto">
            <a:xfrm>
              <a:off x="5854700" y="4092575"/>
              <a:ext cx="9413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Colombo</a:t>
              </a:r>
            </a:p>
          </p:txBody>
        </p:sp>
        <p:sp>
          <p:nvSpPr>
            <p:cNvPr id="56" name="Text Box 1115"/>
            <p:cNvSpPr txBox="1">
              <a:spLocks noChangeArrowheads="1"/>
            </p:cNvSpPr>
            <p:nvPr/>
          </p:nvSpPr>
          <p:spPr bwMode="auto">
            <a:xfrm>
              <a:off x="5759450" y="3689350"/>
              <a:ext cx="8731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Bombay</a:t>
              </a:r>
            </a:p>
          </p:txBody>
        </p:sp>
        <p:sp>
          <p:nvSpPr>
            <p:cNvPr id="57" name="Text Box 1116"/>
            <p:cNvSpPr txBox="1">
              <a:spLocks noChangeArrowheads="1"/>
            </p:cNvSpPr>
            <p:nvPr/>
          </p:nvSpPr>
          <p:spPr bwMode="auto">
            <a:xfrm>
              <a:off x="6105525" y="3368675"/>
              <a:ext cx="8636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Calcutta</a:t>
              </a:r>
            </a:p>
          </p:txBody>
        </p:sp>
        <p:sp>
          <p:nvSpPr>
            <p:cNvPr id="58" name="Text Box 1117"/>
            <p:cNvSpPr txBox="1">
              <a:spLocks noChangeArrowheads="1"/>
            </p:cNvSpPr>
            <p:nvPr/>
          </p:nvSpPr>
          <p:spPr bwMode="auto">
            <a:xfrm>
              <a:off x="5403850" y="3154363"/>
              <a:ext cx="6365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Delhi</a:t>
              </a:r>
            </a:p>
          </p:txBody>
        </p:sp>
        <p:sp>
          <p:nvSpPr>
            <p:cNvPr id="59" name="Text Box 1118"/>
            <p:cNvSpPr txBox="1">
              <a:spLocks noChangeArrowheads="1"/>
            </p:cNvSpPr>
            <p:nvPr/>
          </p:nvSpPr>
          <p:spPr bwMode="auto">
            <a:xfrm>
              <a:off x="4679950" y="3489325"/>
              <a:ext cx="9064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Baghdad</a:t>
              </a:r>
            </a:p>
          </p:txBody>
        </p:sp>
        <p:sp>
          <p:nvSpPr>
            <p:cNvPr id="60" name="Text Box 1119"/>
            <p:cNvSpPr txBox="1">
              <a:spLocks noChangeArrowheads="1"/>
            </p:cNvSpPr>
            <p:nvPr/>
          </p:nvSpPr>
          <p:spPr bwMode="auto">
            <a:xfrm>
              <a:off x="4108450" y="3240088"/>
              <a:ext cx="8413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Istanbul</a:t>
              </a:r>
            </a:p>
          </p:txBody>
        </p:sp>
        <p:sp>
          <p:nvSpPr>
            <p:cNvPr id="61" name="Text Box 1120"/>
            <p:cNvSpPr txBox="1">
              <a:spLocks noChangeArrowheads="1"/>
            </p:cNvSpPr>
            <p:nvPr/>
          </p:nvSpPr>
          <p:spPr bwMode="auto">
            <a:xfrm>
              <a:off x="3967163" y="3452813"/>
              <a:ext cx="6699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Rome</a:t>
              </a:r>
            </a:p>
          </p:txBody>
        </p:sp>
        <p:sp>
          <p:nvSpPr>
            <p:cNvPr id="62" name="Text Box 1121"/>
            <p:cNvSpPr txBox="1">
              <a:spLocks noChangeArrowheads="1"/>
            </p:cNvSpPr>
            <p:nvPr/>
          </p:nvSpPr>
          <p:spPr bwMode="auto">
            <a:xfrm>
              <a:off x="4310063" y="3762375"/>
              <a:ext cx="63658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Cairo</a:t>
              </a:r>
            </a:p>
          </p:txBody>
        </p:sp>
        <p:sp>
          <p:nvSpPr>
            <p:cNvPr id="63" name="Text Box 1122"/>
            <p:cNvSpPr txBox="1">
              <a:spLocks noChangeArrowheads="1"/>
            </p:cNvSpPr>
            <p:nvPr/>
          </p:nvSpPr>
          <p:spPr bwMode="auto">
            <a:xfrm>
              <a:off x="3741738" y="6053138"/>
              <a:ext cx="112553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Cape Town</a:t>
              </a:r>
            </a:p>
          </p:txBody>
        </p:sp>
        <p:sp>
          <p:nvSpPr>
            <p:cNvPr id="64" name="Text Box 1123"/>
            <p:cNvSpPr txBox="1">
              <a:spLocks noChangeArrowheads="1"/>
            </p:cNvSpPr>
            <p:nvPr/>
          </p:nvSpPr>
          <p:spPr bwMode="auto">
            <a:xfrm>
              <a:off x="3692525" y="5619750"/>
              <a:ext cx="8064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Jo’burg</a:t>
              </a:r>
            </a:p>
          </p:txBody>
        </p:sp>
        <p:sp>
          <p:nvSpPr>
            <p:cNvPr id="65" name="Text Box 1125"/>
            <p:cNvSpPr txBox="1">
              <a:spLocks noChangeArrowheads="1"/>
            </p:cNvSpPr>
            <p:nvPr/>
          </p:nvSpPr>
          <p:spPr bwMode="auto">
            <a:xfrm>
              <a:off x="6877050" y="3890963"/>
              <a:ext cx="10096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Singapore</a:t>
              </a:r>
            </a:p>
          </p:txBody>
        </p:sp>
        <p:sp>
          <p:nvSpPr>
            <p:cNvPr id="66" name="Text Box 1126"/>
            <p:cNvSpPr txBox="1">
              <a:spLocks noChangeArrowheads="1"/>
            </p:cNvSpPr>
            <p:nvPr/>
          </p:nvSpPr>
          <p:spPr bwMode="auto">
            <a:xfrm>
              <a:off x="7243763" y="4460875"/>
              <a:ext cx="793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 dirty="0"/>
                <a:t>Darwin</a:t>
              </a:r>
            </a:p>
          </p:txBody>
        </p:sp>
        <p:sp>
          <p:nvSpPr>
            <p:cNvPr id="67" name="Text Box 1127"/>
            <p:cNvSpPr txBox="1">
              <a:spLocks noChangeArrowheads="1"/>
            </p:cNvSpPr>
            <p:nvPr/>
          </p:nvSpPr>
          <p:spPr bwMode="auto">
            <a:xfrm>
              <a:off x="7529513" y="5694363"/>
              <a:ext cx="7937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Sydney</a:t>
              </a:r>
            </a:p>
          </p:txBody>
        </p:sp>
        <p:sp>
          <p:nvSpPr>
            <p:cNvPr id="68" name="Text Box 1128"/>
            <p:cNvSpPr txBox="1">
              <a:spLocks noChangeArrowheads="1"/>
            </p:cNvSpPr>
            <p:nvPr/>
          </p:nvSpPr>
          <p:spPr bwMode="auto">
            <a:xfrm>
              <a:off x="6615113" y="5895975"/>
              <a:ext cx="9302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Canberra</a:t>
              </a:r>
            </a:p>
          </p:txBody>
        </p:sp>
        <p:sp>
          <p:nvSpPr>
            <p:cNvPr id="69" name="Text Box 1129"/>
            <p:cNvSpPr txBox="1">
              <a:spLocks noChangeArrowheads="1"/>
            </p:cNvSpPr>
            <p:nvPr/>
          </p:nvSpPr>
          <p:spPr bwMode="auto">
            <a:xfrm>
              <a:off x="6650038" y="2963863"/>
              <a:ext cx="11366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Hong Kong</a:t>
              </a:r>
            </a:p>
          </p:txBody>
        </p:sp>
        <p:sp>
          <p:nvSpPr>
            <p:cNvPr id="70" name="Text Box 1130"/>
            <p:cNvSpPr txBox="1">
              <a:spLocks noChangeArrowheads="1"/>
            </p:cNvSpPr>
            <p:nvPr/>
          </p:nvSpPr>
          <p:spPr bwMode="auto">
            <a:xfrm>
              <a:off x="6392863" y="2120900"/>
              <a:ext cx="7143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Tokyo</a:t>
              </a:r>
            </a:p>
          </p:txBody>
        </p:sp>
        <p:sp>
          <p:nvSpPr>
            <p:cNvPr id="71" name="Text Box 1131"/>
            <p:cNvSpPr txBox="1">
              <a:spLocks noChangeArrowheads="1"/>
            </p:cNvSpPr>
            <p:nvPr/>
          </p:nvSpPr>
          <p:spPr bwMode="auto">
            <a:xfrm>
              <a:off x="6107113" y="2490788"/>
              <a:ext cx="7493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600"/>
                <a:t>Peking</a:t>
              </a:r>
            </a:p>
          </p:txBody>
        </p:sp>
        <p:sp>
          <p:nvSpPr>
            <p:cNvPr id="72" name="Rectangle 1132"/>
            <p:cNvSpPr>
              <a:spLocks noChangeArrowheads="1"/>
            </p:cNvSpPr>
            <p:nvPr/>
          </p:nvSpPr>
          <p:spPr bwMode="auto">
            <a:xfrm>
              <a:off x="7286644" y="1365250"/>
              <a:ext cx="10668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GB" sz="1800" dirty="0">
                  <a:solidFill>
                    <a:schemeClr val="accent2"/>
                  </a:solidFill>
                </a:rPr>
                <a:t>Stress: 0.13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357298"/>
            <a:ext cx="8453705" cy="501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96" y="704836"/>
            <a:ext cx="6858000" cy="723900"/>
          </a:xfrm>
          <a:noFill/>
          <a:ln/>
        </p:spPr>
        <p:txBody>
          <a:bodyPr>
            <a:normAutofit/>
          </a:bodyPr>
          <a:lstStyle/>
          <a:p>
            <a:r>
              <a:rPr lang="es-VE" sz="2000" b="1" dirty="0"/>
              <a:t>Ciudades suramericanas</a:t>
            </a:r>
            <a:r>
              <a:rPr lang="es-VE" sz="2000" dirty="0"/>
              <a:t>: ‘</a:t>
            </a:r>
            <a:r>
              <a:rPr lang="es-VE" sz="2000" dirty="0" err="1"/>
              <a:t>Shepard</a:t>
            </a:r>
            <a:r>
              <a:rPr lang="es-VE" sz="2000" dirty="0"/>
              <a:t> </a:t>
            </a:r>
            <a:r>
              <a:rPr lang="es-VE" sz="2000" dirty="0" err="1"/>
              <a:t>diagram</a:t>
            </a:r>
            <a:r>
              <a:rPr lang="es-VE" sz="2000" dirty="0"/>
              <a:t>’ de las distancias entre ciudades en el MDS de 2d respecto a las distancias reales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 Grupo"/>
          <p:cNvGrpSpPr/>
          <p:nvPr/>
        </p:nvGrpSpPr>
        <p:grpSpPr>
          <a:xfrm>
            <a:off x="414330" y="1346222"/>
            <a:ext cx="5800744" cy="5226050"/>
            <a:chOff x="1928794" y="1293813"/>
            <a:chExt cx="5800744" cy="5226050"/>
          </a:xfrm>
        </p:grpSpPr>
        <p:sp>
          <p:nvSpPr>
            <p:cNvPr id="5" name="Freeform 1028"/>
            <p:cNvSpPr>
              <a:spLocks/>
            </p:cNvSpPr>
            <p:nvPr/>
          </p:nvSpPr>
          <p:spPr bwMode="auto">
            <a:xfrm>
              <a:off x="2601913" y="60182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" name="Freeform 1029"/>
            <p:cNvSpPr>
              <a:spLocks/>
            </p:cNvSpPr>
            <p:nvPr/>
          </p:nvSpPr>
          <p:spPr bwMode="auto">
            <a:xfrm>
              <a:off x="2601913" y="5962650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" name="Freeform 1030"/>
            <p:cNvSpPr>
              <a:spLocks/>
            </p:cNvSpPr>
            <p:nvPr/>
          </p:nvSpPr>
          <p:spPr bwMode="auto">
            <a:xfrm>
              <a:off x="2743200" y="58515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" name="Freeform 1031"/>
            <p:cNvSpPr>
              <a:spLocks/>
            </p:cNvSpPr>
            <p:nvPr/>
          </p:nvSpPr>
          <p:spPr bwMode="auto">
            <a:xfrm>
              <a:off x="2743200" y="581501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" name="Freeform 1032"/>
            <p:cNvSpPr>
              <a:spLocks/>
            </p:cNvSpPr>
            <p:nvPr/>
          </p:nvSpPr>
          <p:spPr bwMode="auto">
            <a:xfrm>
              <a:off x="2743200" y="56483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" name="Freeform 1033"/>
            <p:cNvSpPr>
              <a:spLocks/>
            </p:cNvSpPr>
            <p:nvPr/>
          </p:nvSpPr>
          <p:spPr bwMode="auto">
            <a:xfrm>
              <a:off x="2882900" y="5778500"/>
              <a:ext cx="61913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" name="Freeform 1034"/>
            <p:cNvSpPr>
              <a:spLocks/>
            </p:cNvSpPr>
            <p:nvPr/>
          </p:nvSpPr>
          <p:spPr bwMode="auto">
            <a:xfrm>
              <a:off x="2882900" y="5703888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" name="Freeform 1035"/>
            <p:cNvSpPr>
              <a:spLocks/>
            </p:cNvSpPr>
            <p:nvPr/>
          </p:nvSpPr>
          <p:spPr bwMode="auto">
            <a:xfrm>
              <a:off x="3024188" y="5778500"/>
              <a:ext cx="63500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5" y="46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6" h="47">
                  <a:moveTo>
                    <a:pt x="0" y="46"/>
                  </a:moveTo>
                  <a:lnTo>
                    <a:pt x="45" y="46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" name="Freeform 1036"/>
            <p:cNvSpPr>
              <a:spLocks/>
            </p:cNvSpPr>
            <p:nvPr/>
          </p:nvSpPr>
          <p:spPr bwMode="auto">
            <a:xfrm>
              <a:off x="3024188" y="5648325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" name="Freeform 1037"/>
            <p:cNvSpPr>
              <a:spLocks/>
            </p:cNvSpPr>
            <p:nvPr/>
          </p:nvSpPr>
          <p:spPr bwMode="auto">
            <a:xfrm>
              <a:off x="3024188" y="5611813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" name="Freeform 1038"/>
            <p:cNvSpPr>
              <a:spLocks/>
            </p:cNvSpPr>
            <p:nvPr/>
          </p:nvSpPr>
          <p:spPr bwMode="auto">
            <a:xfrm>
              <a:off x="3024188" y="5573713"/>
              <a:ext cx="63500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" name="Freeform 1039"/>
            <p:cNvSpPr>
              <a:spLocks/>
            </p:cNvSpPr>
            <p:nvPr/>
          </p:nvSpPr>
          <p:spPr bwMode="auto">
            <a:xfrm>
              <a:off x="3024188" y="5443538"/>
              <a:ext cx="63500" cy="5873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" name="Freeform 1040"/>
            <p:cNvSpPr>
              <a:spLocks/>
            </p:cNvSpPr>
            <p:nvPr/>
          </p:nvSpPr>
          <p:spPr bwMode="auto">
            <a:xfrm>
              <a:off x="3024188" y="5389563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" name="Freeform 1041"/>
            <p:cNvSpPr>
              <a:spLocks/>
            </p:cNvSpPr>
            <p:nvPr/>
          </p:nvSpPr>
          <p:spPr bwMode="auto">
            <a:xfrm>
              <a:off x="3165475" y="5591175"/>
              <a:ext cx="60325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" name="Freeform 1042"/>
            <p:cNvSpPr>
              <a:spLocks/>
            </p:cNvSpPr>
            <p:nvPr/>
          </p:nvSpPr>
          <p:spPr bwMode="auto">
            <a:xfrm>
              <a:off x="3165475" y="555625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" name="Freeform 1043"/>
            <p:cNvSpPr>
              <a:spLocks/>
            </p:cNvSpPr>
            <p:nvPr/>
          </p:nvSpPr>
          <p:spPr bwMode="auto">
            <a:xfrm>
              <a:off x="3165475" y="550068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" name="Freeform 1044"/>
            <p:cNvSpPr>
              <a:spLocks/>
            </p:cNvSpPr>
            <p:nvPr/>
          </p:nvSpPr>
          <p:spPr bwMode="auto">
            <a:xfrm>
              <a:off x="3165475" y="5353050"/>
              <a:ext cx="60325" cy="55563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3" y="46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4" h="47">
                  <a:moveTo>
                    <a:pt x="0" y="46"/>
                  </a:moveTo>
                  <a:lnTo>
                    <a:pt x="43" y="46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" name="Freeform 1045"/>
            <p:cNvSpPr>
              <a:spLocks/>
            </p:cNvSpPr>
            <p:nvPr/>
          </p:nvSpPr>
          <p:spPr bwMode="auto">
            <a:xfrm>
              <a:off x="3305175" y="5537200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" name="Freeform 1046"/>
            <p:cNvSpPr>
              <a:spLocks/>
            </p:cNvSpPr>
            <p:nvPr/>
          </p:nvSpPr>
          <p:spPr bwMode="auto">
            <a:xfrm>
              <a:off x="3305175" y="5407025"/>
              <a:ext cx="61913" cy="58738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44" y="49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9"/>
                </a:cxn>
              </a:cxnLst>
              <a:rect l="0" t="0" r="r" b="b"/>
              <a:pathLst>
                <a:path w="45" h="50">
                  <a:moveTo>
                    <a:pt x="0" y="49"/>
                  </a:moveTo>
                  <a:lnTo>
                    <a:pt x="44" y="49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9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" name="Freeform 1047"/>
            <p:cNvSpPr>
              <a:spLocks/>
            </p:cNvSpPr>
            <p:nvPr/>
          </p:nvSpPr>
          <p:spPr bwMode="auto">
            <a:xfrm>
              <a:off x="3305175" y="5353050"/>
              <a:ext cx="61913" cy="55563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" name="Freeform 1048"/>
            <p:cNvSpPr>
              <a:spLocks/>
            </p:cNvSpPr>
            <p:nvPr/>
          </p:nvSpPr>
          <p:spPr bwMode="auto">
            <a:xfrm>
              <a:off x="3305175" y="50752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6" name="Freeform 1049"/>
            <p:cNvSpPr>
              <a:spLocks/>
            </p:cNvSpPr>
            <p:nvPr/>
          </p:nvSpPr>
          <p:spPr bwMode="auto">
            <a:xfrm>
              <a:off x="3305175" y="49831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7" name="Freeform 1050"/>
            <p:cNvSpPr>
              <a:spLocks/>
            </p:cNvSpPr>
            <p:nvPr/>
          </p:nvSpPr>
          <p:spPr bwMode="auto">
            <a:xfrm>
              <a:off x="3444875" y="538956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8" name="Freeform 1051"/>
            <p:cNvSpPr>
              <a:spLocks/>
            </p:cNvSpPr>
            <p:nvPr/>
          </p:nvSpPr>
          <p:spPr bwMode="auto">
            <a:xfrm>
              <a:off x="3444875" y="5353050"/>
              <a:ext cx="61913" cy="55563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9" name="Freeform 1052"/>
            <p:cNvSpPr>
              <a:spLocks/>
            </p:cNvSpPr>
            <p:nvPr/>
          </p:nvSpPr>
          <p:spPr bwMode="auto">
            <a:xfrm>
              <a:off x="3444875" y="5295900"/>
              <a:ext cx="61913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0" name="Freeform 1053"/>
            <p:cNvSpPr>
              <a:spLocks/>
            </p:cNvSpPr>
            <p:nvPr/>
          </p:nvSpPr>
          <p:spPr bwMode="auto">
            <a:xfrm>
              <a:off x="3444875" y="5241925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1" name="Freeform 1054"/>
            <p:cNvSpPr>
              <a:spLocks/>
            </p:cNvSpPr>
            <p:nvPr/>
          </p:nvSpPr>
          <p:spPr bwMode="auto">
            <a:xfrm>
              <a:off x="3444875" y="518636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2" name="Freeform 1055"/>
            <p:cNvSpPr>
              <a:spLocks/>
            </p:cNvSpPr>
            <p:nvPr/>
          </p:nvSpPr>
          <p:spPr bwMode="auto">
            <a:xfrm>
              <a:off x="3444875" y="49450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3" name="Freeform 1056"/>
            <p:cNvSpPr>
              <a:spLocks/>
            </p:cNvSpPr>
            <p:nvPr/>
          </p:nvSpPr>
          <p:spPr bwMode="auto">
            <a:xfrm>
              <a:off x="3444875" y="4797425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4" name="Freeform 1057"/>
            <p:cNvSpPr>
              <a:spLocks/>
            </p:cNvSpPr>
            <p:nvPr/>
          </p:nvSpPr>
          <p:spPr bwMode="auto">
            <a:xfrm>
              <a:off x="3606800" y="518636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5" name="Freeform 1058"/>
            <p:cNvSpPr>
              <a:spLocks/>
            </p:cNvSpPr>
            <p:nvPr/>
          </p:nvSpPr>
          <p:spPr bwMode="auto">
            <a:xfrm>
              <a:off x="3606800" y="514826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6" name="Freeform 1059"/>
            <p:cNvSpPr>
              <a:spLocks/>
            </p:cNvSpPr>
            <p:nvPr/>
          </p:nvSpPr>
          <p:spPr bwMode="auto">
            <a:xfrm>
              <a:off x="3606800" y="50752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7" name="Freeform 1060"/>
            <p:cNvSpPr>
              <a:spLocks/>
            </p:cNvSpPr>
            <p:nvPr/>
          </p:nvSpPr>
          <p:spPr bwMode="auto">
            <a:xfrm>
              <a:off x="3606800" y="5038725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8" name="Freeform 1061"/>
            <p:cNvSpPr>
              <a:spLocks/>
            </p:cNvSpPr>
            <p:nvPr/>
          </p:nvSpPr>
          <p:spPr bwMode="auto">
            <a:xfrm>
              <a:off x="3606800" y="49831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39" name="Freeform 1062"/>
            <p:cNvSpPr>
              <a:spLocks/>
            </p:cNvSpPr>
            <p:nvPr/>
          </p:nvSpPr>
          <p:spPr bwMode="auto">
            <a:xfrm>
              <a:off x="3606800" y="431641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0" name="Freeform 1063"/>
            <p:cNvSpPr>
              <a:spLocks/>
            </p:cNvSpPr>
            <p:nvPr/>
          </p:nvSpPr>
          <p:spPr bwMode="auto">
            <a:xfrm>
              <a:off x="3746500" y="509428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1" name="Freeform 1064"/>
            <p:cNvSpPr>
              <a:spLocks/>
            </p:cNvSpPr>
            <p:nvPr/>
          </p:nvSpPr>
          <p:spPr bwMode="auto">
            <a:xfrm>
              <a:off x="3746500" y="49831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2" name="Freeform 1065"/>
            <p:cNvSpPr>
              <a:spLocks/>
            </p:cNvSpPr>
            <p:nvPr/>
          </p:nvSpPr>
          <p:spPr bwMode="auto">
            <a:xfrm>
              <a:off x="3746500" y="488950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3" name="Freeform 1066"/>
            <p:cNvSpPr>
              <a:spLocks/>
            </p:cNvSpPr>
            <p:nvPr/>
          </p:nvSpPr>
          <p:spPr bwMode="auto">
            <a:xfrm>
              <a:off x="3867150" y="509428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4" name="Freeform 1067"/>
            <p:cNvSpPr>
              <a:spLocks/>
            </p:cNvSpPr>
            <p:nvPr/>
          </p:nvSpPr>
          <p:spPr bwMode="auto">
            <a:xfrm>
              <a:off x="3867150" y="488950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5" name="Freeform 1068"/>
            <p:cNvSpPr>
              <a:spLocks/>
            </p:cNvSpPr>
            <p:nvPr/>
          </p:nvSpPr>
          <p:spPr bwMode="auto">
            <a:xfrm>
              <a:off x="3867150" y="4724400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6" name="Freeform 1069"/>
            <p:cNvSpPr>
              <a:spLocks/>
            </p:cNvSpPr>
            <p:nvPr/>
          </p:nvSpPr>
          <p:spPr bwMode="auto">
            <a:xfrm>
              <a:off x="3867150" y="46688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7" name="Freeform 1070"/>
            <p:cNvSpPr>
              <a:spLocks/>
            </p:cNvSpPr>
            <p:nvPr/>
          </p:nvSpPr>
          <p:spPr bwMode="auto">
            <a:xfrm>
              <a:off x="3867150" y="4371975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8" name="Freeform 1071"/>
            <p:cNvSpPr>
              <a:spLocks/>
            </p:cNvSpPr>
            <p:nvPr/>
          </p:nvSpPr>
          <p:spPr bwMode="auto">
            <a:xfrm>
              <a:off x="4008438" y="50387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49" name="Freeform 1072"/>
            <p:cNvSpPr>
              <a:spLocks/>
            </p:cNvSpPr>
            <p:nvPr/>
          </p:nvSpPr>
          <p:spPr bwMode="auto">
            <a:xfrm>
              <a:off x="4008438" y="49831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0" name="Freeform 1073"/>
            <p:cNvSpPr>
              <a:spLocks/>
            </p:cNvSpPr>
            <p:nvPr/>
          </p:nvSpPr>
          <p:spPr bwMode="auto">
            <a:xfrm>
              <a:off x="4008438" y="49450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1" name="Freeform 1074"/>
            <p:cNvSpPr>
              <a:spLocks/>
            </p:cNvSpPr>
            <p:nvPr/>
          </p:nvSpPr>
          <p:spPr bwMode="auto">
            <a:xfrm>
              <a:off x="4008438" y="4778375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2" name="Freeform 1075"/>
            <p:cNvSpPr>
              <a:spLocks/>
            </p:cNvSpPr>
            <p:nvPr/>
          </p:nvSpPr>
          <p:spPr bwMode="auto">
            <a:xfrm>
              <a:off x="4008438" y="472440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3" name="Freeform 1076"/>
            <p:cNvSpPr>
              <a:spLocks/>
            </p:cNvSpPr>
            <p:nvPr/>
          </p:nvSpPr>
          <p:spPr bwMode="auto">
            <a:xfrm>
              <a:off x="4008438" y="46688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4" name="Freeform 1077"/>
            <p:cNvSpPr>
              <a:spLocks/>
            </p:cNvSpPr>
            <p:nvPr/>
          </p:nvSpPr>
          <p:spPr bwMode="auto">
            <a:xfrm>
              <a:off x="4008438" y="463073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5" name="Freeform 1078"/>
            <p:cNvSpPr>
              <a:spLocks/>
            </p:cNvSpPr>
            <p:nvPr/>
          </p:nvSpPr>
          <p:spPr bwMode="auto">
            <a:xfrm>
              <a:off x="4168775" y="49450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6" name="Freeform 1079"/>
            <p:cNvSpPr>
              <a:spLocks/>
            </p:cNvSpPr>
            <p:nvPr/>
          </p:nvSpPr>
          <p:spPr bwMode="auto">
            <a:xfrm>
              <a:off x="4168775" y="48895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7" name="Freeform 1080"/>
            <p:cNvSpPr>
              <a:spLocks/>
            </p:cNvSpPr>
            <p:nvPr/>
          </p:nvSpPr>
          <p:spPr bwMode="auto">
            <a:xfrm>
              <a:off x="4168775" y="48355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8" name="Freeform 1081"/>
            <p:cNvSpPr>
              <a:spLocks/>
            </p:cNvSpPr>
            <p:nvPr/>
          </p:nvSpPr>
          <p:spPr bwMode="auto">
            <a:xfrm>
              <a:off x="4168775" y="47783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59" name="Freeform 1082"/>
            <p:cNvSpPr>
              <a:spLocks/>
            </p:cNvSpPr>
            <p:nvPr/>
          </p:nvSpPr>
          <p:spPr bwMode="auto">
            <a:xfrm>
              <a:off x="4168775" y="47418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0" name="Freeform 1083"/>
            <p:cNvSpPr>
              <a:spLocks/>
            </p:cNvSpPr>
            <p:nvPr/>
          </p:nvSpPr>
          <p:spPr bwMode="auto">
            <a:xfrm>
              <a:off x="4168775" y="45767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1" name="Freeform 1084"/>
            <p:cNvSpPr>
              <a:spLocks/>
            </p:cNvSpPr>
            <p:nvPr/>
          </p:nvSpPr>
          <p:spPr bwMode="auto">
            <a:xfrm>
              <a:off x="4168775" y="45196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2" name="Freeform 1085"/>
            <p:cNvSpPr>
              <a:spLocks/>
            </p:cNvSpPr>
            <p:nvPr/>
          </p:nvSpPr>
          <p:spPr bwMode="auto">
            <a:xfrm>
              <a:off x="4168775" y="44291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3" name="Freeform 1086"/>
            <p:cNvSpPr>
              <a:spLocks/>
            </p:cNvSpPr>
            <p:nvPr/>
          </p:nvSpPr>
          <p:spPr bwMode="auto">
            <a:xfrm>
              <a:off x="4168775" y="43164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4" name="Freeform 1087"/>
            <p:cNvSpPr>
              <a:spLocks/>
            </p:cNvSpPr>
            <p:nvPr/>
          </p:nvSpPr>
          <p:spPr bwMode="auto">
            <a:xfrm>
              <a:off x="4287838" y="48355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5" name="Freeform 1088"/>
            <p:cNvSpPr>
              <a:spLocks/>
            </p:cNvSpPr>
            <p:nvPr/>
          </p:nvSpPr>
          <p:spPr bwMode="auto">
            <a:xfrm>
              <a:off x="4287838" y="4778375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6" name="Freeform 1089"/>
            <p:cNvSpPr>
              <a:spLocks/>
            </p:cNvSpPr>
            <p:nvPr/>
          </p:nvSpPr>
          <p:spPr bwMode="auto">
            <a:xfrm>
              <a:off x="4287838" y="47418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7" name="Freeform 1090"/>
            <p:cNvSpPr>
              <a:spLocks/>
            </p:cNvSpPr>
            <p:nvPr/>
          </p:nvSpPr>
          <p:spPr bwMode="auto">
            <a:xfrm>
              <a:off x="4287838" y="4687888"/>
              <a:ext cx="60325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3" y="46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4" h="47">
                  <a:moveTo>
                    <a:pt x="0" y="46"/>
                  </a:moveTo>
                  <a:lnTo>
                    <a:pt x="43" y="46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8" name="Freeform 1091"/>
            <p:cNvSpPr>
              <a:spLocks/>
            </p:cNvSpPr>
            <p:nvPr/>
          </p:nvSpPr>
          <p:spPr bwMode="auto">
            <a:xfrm>
              <a:off x="4287838" y="463073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69" name="Freeform 1092"/>
            <p:cNvSpPr>
              <a:spLocks/>
            </p:cNvSpPr>
            <p:nvPr/>
          </p:nvSpPr>
          <p:spPr bwMode="auto">
            <a:xfrm>
              <a:off x="4287838" y="45767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0" name="Freeform 1093"/>
            <p:cNvSpPr>
              <a:spLocks/>
            </p:cNvSpPr>
            <p:nvPr/>
          </p:nvSpPr>
          <p:spPr bwMode="auto">
            <a:xfrm>
              <a:off x="4287838" y="44831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1" name="Freeform 1094"/>
            <p:cNvSpPr>
              <a:spLocks/>
            </p:cNvSpPr>
            <p:nvPr/>
          </p:nvSpPr>
          <p:spPr bwMode="auto">
            <a:xfrm>
              <a:off x="4287838" y="44291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2" name="Freeform 1095"/>
            <p:cNvSpPr>
              <a:spLocks/>
            </p:cNvSpPr>
            <p:nvPr/>
          </p:nvSpPr>
          <p:spPr bwMode="auto">
            <a:xfrm>
              <a:off x="4287838" y="43719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3" name="Freeform 1096"/>
            <p:cNvSpPr>
              <a:spLocks/>
            </p:cNvSpPr>
            <p:nvPr/>
          </p:nvSpPr>
          <p:spPr bwMode="auto">
            <a:xfrm>
              <a:off x="4287838" y="43164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4" name="Freeform 1097"/>
            <p:cNvSpPr>
              <a:spLocks/>
            </p:cNvSpPr>
            <p:nvPr/>
          </p:nvSpPr>
          <p:spPr bwMode="auto">
            <a:xfrm>
              <a:off x="4287838" y="40211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5" name="Freeform 1098"/>
            <p:cNvSpPr>
              <a:spLocks/>
            </p:cNvSpPr>
            <p:nvPr/>
          </p:nvSpPr>
          <p:spPr bwMode="auto">
            <a:xfrm>
              <a:off x="4449763" y="47974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6" name="Freeform 1099"/>
            <p:cNvSpPr>
              <a:spLocks/>
            </p:cNvSpPr>
            <p:nvPr/>
          </p:nvSpPr>
          <p:spPr bwMode="auto">
            <a:xfrm>
              <a:off x="4449763" y="4687888"/>
              <a:ext cx="60325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3" y="46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4" h="47">
                  <a:moveTo>
                    <a:pt x="0" y="46"/>
                  </a:moveTo>
                  <a:lnTo>
                    <a:pt x="43" y="46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7" name="Freeform 1100"/>
            <p:cNvSpPr>
              <a:spLocks/>
            </p:cNvSpPr>
            <p:nvPr/>
          </p:nvSpPr>
          <p:spPr bwMode="auto">
            <a:xfrm>
              <a:off x="4449763" y="463073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8" name="Freeform 1101"/>
            <p:cNvSpPr>
              <a:spLocks/>
            </p:cNvSpPr>
            <p:nvPr/>
          </p:nvSpPr>
          <p:spPr bwMode="auto">
            <a:xfrm>
              <a:off x="4449763" y="45767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79" name="Freeform 1102"/>
            <p:cNvSpPr>
              <a:spLocks/>
            </p:cNvSpPr>
            <p:nvPr/>
          </p:nvSpPr>
          <p:spPr bwMode="auto">
            <a:xfrm>
              <a:off x="4449763" y="452120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0" name="Freeform 1103"/>
            <p:cNvSpPr>
              <a:spLocks/>
            </p:cNvSpPr>
            <p:nvPr/>
          </p:nvSpPr>
          <p:spPr bwMode="auto">
            <a:xfrm>
              <a:off x="4449763" y="44831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1" name="Freeform 1104"/>
            <p:cNvSpPr>
              <a:spLocks/>
            </p:cNvSpPr>
            <p:nvPr/>
          </p:nvSpPr>
          <p:spPr bwMode="auto">
            <a:xfrm>
              <a:off x="4449763" y="426085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2" name="Freeform 1105"/>
            <p:cNvSpPr>
              <a:spLocks/>
            </p:cNvSpPr>
            <p:nvPr/>
          </p:nvSpPr>
          <p:spPr bwMode="auto">
            <a:xfrm>
              <a:off x="4449763" y="416877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3" name="Freeform 1106"/>
            <p:cNvSpPr>
              <a:spLocks/>
            </p:cNvSpPr>
            <p:nvPr/>
          </p:nvSpPr>
          <p:spPr bwMode="auto">
            <a:xfrm>
              <a:off x="4449763" y="41132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4" name="Freeform 1107"/>
            <p:cNvSpPr>
              <a:spLocks/>
            </p:cNvSpPr>
            <p:nvPr/>
          </p:nvSpPr>
          <p:spPr bwMode="auto">
            <a:xfrm>
              <a:off x="4449763" y="40211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5" name="Freeform 1108"/>
            <p:cNvSpPr>
              <a:spLocks/>
            </p:cNvSpPr>
            <p:nvPr/>
          </p:nvSpPr>
          <p:spPr bwMode="auto">
            <a:xfrm>
              <a:off x="4589463" y="46688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6" name="Freeform 1109"/>
            <p:cNvSpPr>
              <a:spLocks/>
            </p:cNvSpPr>
            <p:nvPr/>
          </p:nvSpPr>
          <p:spPr bwMode="auto">
            <a:xfrm>
              <a:off x="4589463" y="463073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7" name="Freeform 1110"/>
            <p:cNvSpPr>
              <a:spLocks/>
            </p:cNvSpPr>
            <p:nvPr/>
          </p:nvSpPr>
          <p:spPr bwMode="auto">
            <a:xfrm>
              <a:off x="4589463" y="45767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8" name="Freeform 1111"/>
            <p:cNvSpPr>
              <a:spLocks/>
            </p:cNvSpPr>
            <p:nvPr/>
          </p:nvSpPr>
          <p:spPr bwMode="auto">
            <a:xfrm>
              <a:off x="4589463" y="45196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89" name="Freeform 1112"/>
            <p:cNvSpPr>
              <a:spLocks/>
            </p:cNvSpPr>
            <p:nvPr/>
          </p:nvSpPr>
          <p:spPr bwMode="auto">
            <a:xfrm>
              <a:off x="4589463" y="44831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0" name="Freeform 1113"/>
            <p:cNvSpPr>
              <a:spLocks/>
            </p:cNvSpPr>
            <p:nvPr/>
          </p:nvSpPr>
          <p:spPr bwMode="auto">
            <a:xfrm>
              <a:off x="4589463" y="44291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1" name="Freeform 1114"/>
            <p:cNvSpPr>
              <a:spLocks/>
            </p:cNvSpPr>
            <p:nvPr/>
          </p:nvSpPr>
          <p:spPr bwMode="auto">
            <a:xfrm>
              <a:off x="4589463" y="43719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2" name="Freeform 1115"/>
            <p:cNvSpPr>
              <a:spLocks/>
            </p:cNvSpPr>
            <p:nvPr/>
          </p:nvSpPr>
          <p:spPr bwMode="auto">
            <a:xfrm>
              <a:off x="4589463" y="43164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3" name="Freeform 1116"/>
            <p:cNvSpPr>
              <a:spLocks/>
            </p:cNvSpPr>
            <p:nvPr/>
          </p:nvSpPr>
          <p:spPr bwMode="auto">
            <a:xfrm>
              <a:off x="4589463" y="416877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4" name="Freeform 1117"/>
            <p:cNvSpPr>
              <a:spLocks/>
            </p:cNvSpPr>
            <p:nvPr/>
          </p:nvSpPr>
          <p:spPr bwMode="auto">
            <a:xfrm>
              <a:off x="4589463" y="4075113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5" name="Freeform 1118"/>
            <p:cNvSpPr>
              <a:spLocks/>
            </p:cNvSpPr>
            <p:nvPr/>
          </p:nvSpPr>
          <p:spPr bwMode="auto">
            <a:xfrm>
              <a:off x="4589463" y="344805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6" name="Freeform 1119"/>
            <p:cNvSpPr>
              <a:spLocks/>
            </p:cNvSpPr>
            <p:nvPr/>
          </p:nvSpPr>
          <p:spPr bwMode="auto">
            <a:xfrm>
              <a:off x="4710113" y="4687888"/>
              <a:ext cx="61912" cy="5397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7" name="Freeform 1120"/>
            <p:cNvSpPr>
              <a:spLocks/>
            </p:cNvSpPr>
            <p:nvPr/>
          </p:nvSpPr>
          <p:spPr bwMode="auto">
            <a:xfrm>
              <a:off x="4710113" y="45196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8" name="Freeform 1121"/>
            <p:cNvSpPr>
              <a:spLocks/>
            </p:cNvSpPr>
            <p:nvPr/>
          </p:nvSpPr>
          <p:spPr bwMode="auto">
            <a:xfrm>
              <a:off x="4710113" y="446405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99" name="Freeform 1122"/>
            <p:cNvSpPr>
              <a:spLocks/>
            </p:cNvSpPr>
            <p:nvPr/>
          </p:nvSpPr>
          <p:spPr bwMode="auto">
            <a:xfrm>
              <a:off x="4710113" y="442912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0" name="Freeform 1123"/>
            <p:cNvSpPr>
              <a:spLocks/>
            </p:cNvSpPr>
            <p:nvPr/>
          </p:nvSpPr>
          <p:spPr bwMode="auto">
            <a:xfrm>
              <a:off x="4710113" y="439102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1" name="Freeform 1124"/>
            <p:cNvSpPr>
              <a:spLocks/>
            </p:cNvSpPr>
            <p:nvPr/>
          </p:nvSpPr>
          <p:spPr bwMode="auto">
            <a:xfrm>
              <a:off x="4710113" y="43164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2" name="Freeform 1125"/>
            <p:cNvSpPr>
              <a:spLocks/>
            </p:cNvSpPr>
            <p:nvPr/>
          </p:nvSpPr>
          <p:spPr bwMode="auto">
            <a:xfrm>
              <a:off x="4710113" y="4260850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3" name="Freeform 1126"/>
            <p:cNvSpPr>
              <a:spLocks/>
            </p:cNvSpPr>
            <p:nvPr/>
          </p:nvSpPr>
          <p:spPr bwMode="auto">
            <a:xfrm>
              <a:off x="4710113" y="41687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4" name="Freeform 1127"/>
            <p:cNvSpPr>
              <a:spLocks/>
            </p:cNvSpPr>
            <p:nvPr/>
          </p:nvSpPr>
          <p:spPr bwMode="auto">
            <a:xfrm>
              <a:off x="4710113" y="41132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5" name="Freeform 1128"/>
            <p:cNvSpPr>
              <a:spLocks/>
            </p:cNvSpPr>
            <p:nvPr/>
          </p:nvSpPr>
          <p:spPr bwMode="auto">
            <a:xfrm>
              <a:off x="4710113" y="4075113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6" name="Freeform 1129"/>
            <p:cNvSpPr>
              <a:spLocks/>
            </p:cNvSpPr>
            <p:nvPr/>
          </p:nvSpPr>
          <p:spPr bwMode="auto">
            <a:xfrm>
              <a:off x="4710113" y="39639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7" name="Freeform 1130"/>
            <p:cNvSpPr>
              <a:spLocks/>
            </p:cNvSpPr>
            <p:nvPr/>
          </p:nvSpPr>
          <p:spPr bwMode="auto">
            <a:xfrm>
              <a:off x="4710113" y="35956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8" name="Freeform 1131"/>
            <p:cNvSpPr>
              <a:spLocks/>
            </p:cNvSpPr>
            <p:nvPr/>
          </p:nvSpPr>
          <p:spPr bwMode="auto">
            <a:xfrm>
              <a:off x="4868863" y="448310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09" name="Freeform 1132"/>
            <p:cNvSpPr>
              <a:spLocks/>
            </p:cNvSpPr>
            <p:nvPr/>
          </p:nvSpPr>
          <p:spPr bwMode="auto">
            <a:xfrm>
              <a:off x="4868863" y="43164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0" name="Freeform 1133"/>
            <p:cNvSpPr>
              <a:spLocks/>
            </p:cNvSpPr>
            <p:nvPr/>
          </p:nvSpPr>
          <p:spPr bwMode="auto">
            <a:xfrm>
              <a:off x="4868863" y="4279900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1" name="Freeform 1134"/>
            <p:cNvSpPr>
              <a:spLocks/>
            </p:cNvSpPr>
            <p:nvPr/>
          </p:nvSpPr>
          <p:spPr bwMode="auto">
            <a:xfrm>
              <a:off x="4868863" y="4222750"/>
              <a:ext cx="61912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2" name="Freeform 1135"/>
            <p:cNvSpPr>
              <a:spLocks/>
            </p:cNvSpPr>
            <p:nvPr/>
          </p:nvSpPr>
          <p:spPr bwMode="auto">
            <a:xfrm>
              <a:off x="4868863" y="41687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3" name="Freeform 1136"/>
            <p:cNvSpPr>
              <a:spLocks/>
            </p:cNvSpPr>
            <p:nvPr/>
          </p:nvSpPr>
          <p:spPr bwMode="auto">
            <a:xfrm>
              <a:off x="4868863" y="4057650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4" name="Freeform 1137"/>
            <p:cNvSpPr>
              <a:spLocks/>
            </p:cNvSpPr>
            <p:nvPr/>
          </p:nvSpPr>
          <p:spPr bwMode="auto">
            <a:xfrm>
              <a:off x="4868863" y="402113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5" name="Freeform 1138"/>
            <p:cNvSpPr>
              <a:spLocks/>
            </p:cNvSpPr>
            <p:nvPr/>
          </p:nvSpPr>
          <p:spPr bwMode="auto">
            <a:xfrm>
              <a:off x="4868863" y="39639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6" name="Freeform 1139"/>
            <p:cNvSpPr>
              <a:spLocks/>
            </p:cNvSpPr>
            <p:nvPr/>
          </p:nvSpPr>
          <p:spPr bwMode="auto">
            <a:xfrm>
              <a:off x="4868863" y="39100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7" name="Freeform 1140"/>
            <p:cNvSpPr>
              <a:spLocks/>
            </p:cNvSpPr>
            <p:nvPr/>
          </p:nvSpPr>
          <p:spPr bwMode="auto">
            <a:xfrm>
              <a:off x="4868863" y="365125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8" name="Freeform 1141"/>
            <p:cNvSpPr>
              <a:spLocks/>
            </p:cNvSpPr>
            <p:nvPr/>
          </p:nvSpPr>
          <p:spPr bwMode="auto">
            <a:xfrm>
              <a:off x="4868863" y="3540125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19" name="Freeform 1142"/>
            <p:cNvSpPr>
              <a:spLocks/>
            </p:cNvSpPr>
            <p:nvPr/>
          </p:nvSpPr>
          <p:spPr bwMode="auto">
            <a:xfrm>
              <a:off x="4868863" y="3390900"/>
              <a:ext cx="61912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0" name="Freeform 1143"/>
            <p:cNvSpPr>
              <a:spLocks/>
            </p:cNvSpPr>
            <p:nvPr/>
          </p:nvSpPr>
          <p:spPr bwMode="auto">
            <a:xfrm>
              <a:off x="5011738" y="444658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1" name="Freeform 1144"/>
            <p:cNvSpPr>
              <a:spLocks/>
            </p:cNvSpPr>
            <p:nvPr/>
          </p:nvSpPr>
          <p:spPr bwMode="auto">
            <a:xfrm>
              <a:off x="5011738" y="4222750"/>
              <a:ext cx="60325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2" name="Freeform 1145"/>
            <p:cNvSpPr>
              <a:spLocks/>
            </p:cNvSpPr>
            <p:nvPr/>
          </p:nvSpPr>
          <p:spPr bwMode="auto">
            <a:xfrm>
              <a:off x="5011738" y="41878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3" name="Freeform 1146"/>
            <p:cNvSpPr>
              <a:spLocks/>
            </p:cNvSpPr>
            <p:nvPr/>
          </p:nvSpPr>
          <p:spPr bwMode="auto">
            <a:xfrm>
              <a:off x="5011738" y="41132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4" name="Freeform 1147"/>
            <p:cNvSpPr>
              <a:spLocks/>
            </p:cNvSpPr>
            <p:nvPr/>
          </p:nvSpPr>
          <p:spPr bwMode="auto">
            <a:xfrm>
              <a:off x="5011738" y="40211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5" name="Freeform 1148"/>
            <p:cNvSpPr>
              <a:spLocks/>
            </p:cNvSpPr>
            <p:nvPr/>
          </p:nvSpPr>
          <p:spPr bwMode="auto">
            <a:xfrm>
              <a:off x="5011738" y="39100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6" name="Freeform 1149"/>
            <p:cNvSpPr>
              <a:spLocks/>
            </p:cNvSpPr>
            <p:nvPr/>
          </p:nvSpPr>
          <p:spPr bwMode="auto">
            <a:xfrm>
              <a:off x="5011738" y="38528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7" name="Freeform 1150"/>
            <p:cNvSpPr>
              <a:spLocks/>
            </p:cNvSpPr>
            <p:nvPr/>
          </p:nvSpPr>
          <p:spPr bwMode="auto">
            <a:xfrm>
              <a:off x="5011738" y="381635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8" name="Freeform 1151"/>
            <p:cNvSpPr>
              <a:spLocks/>
            </p:cNvSpPr>
            <p:nvPr/>
          </p:nvSpPr>
          <p:spPr bwMode="auto">
            <a:xfrm>
              <a:off x="5011738" y="37068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29" name="Freeform 1152"/>
            <p:cNvSpPr>
              <a:spLocks/>
            </p:cNvSpPr>
            <p:nvPr/>
          </p:nvSpPr>
          <p:spPr bwMode="auto">
            <a:xfrm>
              <a:off x="5011738" y="365125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0" name="Freeform 1153"/>
            <p:cNvSpPr>
              <a:spLocks/>
            </p:cNvSpPr>
            <p:nvPr/>
          </p:nvSpPr>
          <p:spPr bwMode="auto">
            <a:xfrm>
              <a:off x="5011738" y="30400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1" name="Freeform 1154"/>
            <p:cNvSpPr>
              <a:spLocks/>
            </p:cNvSpPr>
            <p:nvPr/>
          </p:nvSpPr>
          <p:spPr bwMode="auto">
            <a:xfrm>
              <a:off x="5137150" y="4279900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2" name="Freeform 1155"/>
            <p:cNvSpPr>
              <a:spLocks/>
            </p:cNvSpPr>
            <p:nvPr/>
          </p:nvSpPr>
          <p:spPr bwMode="auto">
            <a:xfrm>
              <a:off x="5137150" y="4168775"/>
              <a:ext cx="61913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3" name="Freeform 1156"/>
            <p:cNvSpPr>
              <a:spLocks/>
            </p:cNvSpPr>
            <p:nvPr/>
          </p:nvSpPr>
          <p:spPr bwMode="auto">
            <a:xfrm>
              <a:off x="5137150" y="411321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4" name="Freeform 1157"/>
            <p:cNvSpPr>
              <a:spLocks/>
            </p:cNvSpPr>
            <p:nvPr/>
          </p:nvSpPr>
          <p:spPr bwMode="auto">
            <a:xfrm>
              <a:off x="5137150" y="407511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5" name="Freeform 1158"/>
            <p:cNvSpPr>
              <a:spLocks/>
            </p:cNvSpPr>
            <p:nvPr/>
          </p:nvSpPr>
          <p:spPr bwMode="auto">
            <a:xfrm>
              <a:off x="5137150" y="40211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6" name="Freeform 1159"/>
            <p:cNvSpPr>
              <a:spLocks/>
            </p:cNvSpPr>
            <p:nvPr/>
          </p:nvSpPr>
          <p:spPr bwMode="auto">
            <a:xfrm>
              <a:off x="5137150" y="3906838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7" name="Freeform 1160"/>
            <p:cNvSpPr>
              <a:spLocks/>
            </p:cNvSpPr>
            <p:nvPr/>
          </p:nvSpPr>
          <p:spPr bwMode="auto">
            <a:xfrm>
              <a:off x="5137150" y="30956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8" name="Freeform 1161"/>
            <p:cNvSpPr>
              <a:spLocks/>
            </p:cNvSpPr>
            <p:nvPr/>
          </p:nvSpPr>
          <p:spPr bwMode="auto">
            <a:xfrm>
              <a:off x="5270500" y="4057650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39" name="Freeform 1162"/>
            <p:cNvSpPr>
              <a:spLocks/>
            </p:cNvSpPr>
            <p:nvPr/>
          </p:nvSpPr>
          <p:spPr bwMode="auto">
            <a:xfrm>
              <a:off x="5270500" y="4021138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0" name="Freeform 1163"/>
            <p:cNvSpPr>
              <a:spLocks/>
            </p:cNvSpPr>
            <p:nvPr/>
          </p:nvSpPr>
          <p:spPr bwMode="auto">
            <a:xfrm>
              <a:off x="5270500" y="3963988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1" name="Freeform 1164"/>
            <p:cNvSpPr>
              <a:spLocks/>
            </p:cNvSpPr>
            <p:nvPr/>
          </p:nvSpPr>
          <p:spPr bwMode="auto">
            <a:xfrm>
              <a:off x="5270500" y="3910013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2" name="Freeform 1165"/>
            <p:cNvSpPr>
              <a:spLocks/>
            </p:cNvSpPr>
            <p:nvPr/>
          </p:nvSpPr>
          <p:spPr bwMode="auto">
            <a:xfrm>
              <a:off x="5270500" y="3816350"/>
              <a:ext cx="63500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3" name="Freeform 1166"/>
            <p:cNvSpPr>
              <a:spLocks/>
            </p:cNvSpPr>
            <p:nvPr/>
          </p:nvSpPr>
          <p:spPr bwMode="auto">
            <a:xfrm>
              <a:off x="5270500" y="3762375"/>
              <a:ext cx="63500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4" name="Freeform 1167"/>
            <p:cNvSpPr>
              <a:spLocks/>
            </p:cNvSpPr>
            <p:nvPr/>
          </p:nvSpPr>
          <p:spPr bwMode="auto">
            <a:xfrm>
              <a:off x="5270500" y="3614738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5" name="Freeform 1168"/>
            <p:cNvSpPr>
              <a:spLocks/>
            </p:cNvSpPr>
            <p:nvPr/>
          </p:nvSpPr>
          <p:spPr bwMode="auto">
            <a:xfrm>
              <a:off x="5270500" y="3336925"/>
              <a:ext cx="63500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6" name="Freeform 1169"/>
            <p:cNvSpPr>
              <a:spLocks/>
            </p:cNvSpPr>
            <p:nvPr/>
          </p:nvSpPr>
          <p:spPr bwMode="auto">
            <a:xfrm>
              <a:off x="5270500" y="3243263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7" name="Freeform 1170"/>
            <p:cNvSpPr>
              <a:spLocks/>
            </p:cNvSpPr>
            <p:nvPr/>
          </p:nvSpPr>
          <p:spPr bwMode="auto">
            <a:xfrm>
              <a:off x="5270500" y="3187700"/>
              <a:ext cx="63500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8" name="Freeform 1171"/>
            <p:cNvSpPr>
              <a:spLocks/>
            </p:cNvSpPr>
            <p:nvPr/>
          </p:nvSpPr>
          <p:spPr bwMode="auto">
            <a:xfrm>
              <a:off x="5291138" y="243046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49" name="Freeform 1172"/>
            <p:cNvSpPr>
              <a:spLocks/>
            </p:cNvSpPr>
            <p:nvPr/>
          </p:nvSpPr>
          <p:spPr bwMode="auto">
            <a:xfrm>
              <a:off x="5411788" y="41687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0" name="Freeform 1173"/>
            <p:cNvSpPr>
              <a:spLocks/>
            </p:cNvSpPr>
            <p:nvPr/>
          </p:nvSpPr>
          <p:spPr bwMode="auto">
            <a:xfrm>
              <a:off x="5411788" y="41132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1" name="Freeform 1174"/>
            <p:cNvSpPr>
              <a:spLocks/>
            </p:cNvSpPr>
            <p:nvPr/>
          </p:nvSpPr>
          <p:spPr bwMode="auto">
            <a:xfrm>
              <a:off x="5411788" y="38719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2" name="Freeform 1175"/>
            <p:cNvSpPr>
              <a:spLocks/>
            </p:cNvSpPr>
            <p:nvPr/>
          </p:nvSpPr>
          <p:spPr bwMode="auto">
            <a:xfrm>
              <a:off x="5411788" y="37623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3" name="Freeform 1176"/>
            <p:cNvSpPr>
              <a:spLocks/>
            </p:cNvSpPr>
            <p:nvPr/>
          </p:nvSpPr>
          <p:spPr bwMode="auto">
            <a:xfrm>
              <a:off x="5411788" y="37068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4" name="Freeform 1177"/>
            <p:cNvSpPr>
              <a:spLocks/>
            </p:cNvSpPr>
            <p:nvPr/>
          </p:nvSpPr>
          <p:spPr bwMode="auto">
            <a:xfrm>
              <a:off x="5411788" y="361473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5" name="Freeform 1178"/>
            <p:cNvSpPr>
              <a:spLocks/>
            </p:cNvSpPr>
            <p:nvPr/>
          </p:nvSpPr>
          <p:spPr bwMode="auto">
            <a:xfrm>
              <a:off x="5411788" y="35575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6" name="Freeform 1179"/>
            <p:cNvSpPr>
              <a:spLocks/>
            </p:cNvSpPr>
            <p:nvPr/>
          </p:nvSpPr>
          <p:spPr bwMode="auto">
            <a:xfrm>
              <a:off x="5411788" y="326231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7" name="Freeform 1180"/>
            <p:cNvSpPr>
              <a:spLocks/>
            </p:cNvSpPr>
            <p:nvPr/>
          </p:nvSpPr>
          <p:spPr bwMode="auto">
            <a:xfrm>
              <a:off x="5411788" y="304006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8" name="Freeform 1181"/>
            <p:cNvSpPr>
              <a:spLocks/>
            </p:cNvSpPr>
            <p:nvPr/>
          </p:nvSpPr>
          <p:spPr bwMode="auto">
            <a:xfrm>
              <a:off x="5432425" y="2836863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59" name="Freeform 1182"/>
            <p:cNvSpPr>
              <a:spLocks/>
            </p:cNvSpPr>
            <p:nvPr/>
          </p:nvSpPr>
          <p:spPr bwMode="auto">
            <a:xfrm>
              <a:off x="5554663" y="3910013"/>
              <a:ext cx="58737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0" name="Freeform 1183"/>
            <p:cNvSpPr>
              <a:spLocks/>
            </p:cNvSpPr>
            <p:nvPr/>
          </p:nvSpPr>
          <p:spPr bwMode="auto">
            <a:xfrm>
              <a:off x="5554663" y="3816350"/>
              <a:ext cx="58737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1" name="Freeform 1184"/>
            <p:cNvSpPr>
              <a:spLocks/>
            </p:cNvSpPr>
            <p:nvPr/>
          </p:nvSpPr>
          <p:spPr bwMode="auto">
            <a:xfrm>
              <a:off x="5554663" y="3762375"/>
              <a:ext cx="58737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2" name="Freeform 1185"/>
            <p:cNvSpPr>
              <a:spLocks/>
            </p:cNvSpPr>
            <p:nvPr/>
          </p:nvSpPr>
          <p:spPr bwMode="auto">
            <a:xfrm>
              <a:off x="5554663" y="3668713"/>
              <a:ext cx="58737" cy="5873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2" y="4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3" h="49">
                  <a:moveTo>
                    <a:pt x="0" y="48"/>
                  </a:moveTo>
                  <a:lnTo>
                    <a:pt x="42" y="4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3" name="Freeform 1186"/>
            <p:cNvSpPr>
              <a:spLocks/>
            </p:cNvSpPr>
            <p:nvPr/>
          </p:nvSpPr>
          <p:spPr bwMode="auto">
            <a:xfrm>
              <a:off x="5554663" y="3614738"/>
              <a:ext cx="58737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4" name="Freeform 1187"/>
            <p:cNvSpPr>
              <a:spLocks/>
            </p:cNvSpPr>
            <p:nvPr/>
          </p:nvSpPr>
          <p:spPr bwMode="auto">
            <a:xfrm>
              <a:off x="5554663" y="3557588"/>
              <a:ext cx="58737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2" y="4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3" h="49">
                  <a:moveTo>
                    <a:pt x="0" y="48"/>
                  </a:moveTo>
                  <a:lnTo>
                    <a:pt x="42" y="4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5" name="Freeform 1188"/>
            <p:cNvSpPr>
              <a:spLocks/>
            </p:cNvSpPr>
            <p:nvPr/>
          </p:nvSpPr>
          <p:spPr bwMode="auto">
            <a:xfrm>
              <a:off x="5554663" y="3503613"/>
              <a:ext cx="58737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6" name="Freeform 1189"/>
            <p:cNvSpPr>
              <a:spLocks/>
            </p:cNvSpPr>
            <p:nvPr/>
          </p:nvSpPr>
          <p:spPr bwMode="auto">
            <a:xfrm>
              <a:off x="5554663" y="3448050"/>
              <a:ext cx="58737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7" name="Freeform 1190"/>
            <p:cNvSpPr>
              <a:spLocks/>
            </p:cNvSpPr>
            <p:nvPr/>
          </p:nvSpPr>
          <p:spPr bwMode="auto">
            <a:xfrm>
              <a:off x="5554663" y="3298825"/>
              <a:ext cx="58737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2" y="47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3" h="48">
                  <a:moveTo>
                    <a:pt x="0" y="47"/>
                  </a:moveTo>
                  <a:lnTo>
                    <a:pt x="42" y="47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8" name="Freeform 1191"/>
            <p:cNvSpPr>
              <a:spLocks/>
            </p:cNvSpPr>
            <p:nvPr/>
          </p:nvSpPr>
          <p:spPr bwMode="auto">
            <a:xfrm>
              <a:off x="5572125" y="196691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69" name="Freeform 1192"/>
            <p:cNvSpPr>
              <a:spLocks/>
            </p:cNvSpPr>
            <p:nvPr/>
          </p:nvSpPr>
          <p:spPr bwMode="auto">
            <a:xfrm>
              <a:off x="5572125" y="191135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0" name="Freeform 1193"/>
            <p:cNvSpPr>
              <a:spLocks/>
            </p:cNvSpPr>
            <p:nvPr/>
          </p:nvSpPr>
          <p:spPr bwMode="auto">
            <a:xfrm>
              <a:off x="5692775" y="3963988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1" name="Freeform 1194"/>
            <p:cNvSpPr>
              <a:spLocks/>
            </p:cNvSpPr>
            <p:nvPr/>
          </p:nvSpPr>
          <p:spPr bwMode="auto">
            <a:xfrm>
              <a:off x="5692775" y="391001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2" name="Freeform 1195"/>
            <p:cNvSpPr>
              <a:spLocks/>
            </p:cNvSpPr>
            <p:nvPr/>
          </p:nvSpPr>
          <p:spPr bwMode="auto">
            <a:xfrm>
              <a:off x="5692775" y="381635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3" name="Freeform 1196"/>
            <p:cNvSpPr>
              <a:spLocks/>
            </p:cNvSpPr>
            <p:nvPr/>
          </p:nvSpPr>
          <p:spPr bwMode="auto">
            <a:xfrm>
              <a:off x="5692775" y="361473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4" name="Freeform 1197"/>
            <p:cNvSpPr>
              <a:spLocks/>
            </p:cNvSpPr>
            <p:nvPr/>
          </p:nvSpPr>
          <p:spPr bwMode="auto">
            <a:xfrm>
              <a:off x="5692775" y="3409950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5" name="Freeform 1198"/>
            <p:cNvSpPr>
              <a:spLocks/>
            </p:cNvSpPr>
            <p:nvPr/>
          </p:nvSpPr>
          <p:spPr bwMode="auto">
            <a:xfrm>
              <a:off x="5692775" y="3243263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6" name="Freeform 1199"/>
            <p:cNvSpPr>
              <a:spLocks/>
            </p:cNvSpPr>
            <p:nvPr/>
          </p:nvSpPr>
          <p:spPr bwMode="auto">
            <a:xfrm>
              <a:off x="5692775" y="261461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7" name="Freeform 1200"/>
            <p:cNvSpPr>
              <a:spLocks/>
            </p:cNvSpPr>
            <p:nvPr/>
          </p:nvSpPr>
          <p:spPr bwMode="auto">
            <a:xfrm>
              <a:off x="5692775" y="217011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8" name="Freeform 1201"/>
            <p:cNvSpPr>
              <a:spLocks/>
            </p:cNvSpPr>
            <p:nvPr/>
          </p:nvSpPr>
          <p:spPr bwMode="auto">
            <a:xfrm>
              <a:off x="5713413" y="14493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79" name="Freeform 1202"/>
            <p:cNvSpPr>
              <a:spLocks/>
            </p:cNvSpPr>
            <p:nvPr/>
          </p:nvSpPr>
          <p:spPr bwMode="auto">
            <a:xfrm>
              <a:off x="5834063" y="361473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0" name="Freeform 1203"/>
            <p:cNvSpPr>
              <a:spLocks/>
            </p:cNvSpPr>
            <p:nvPr/>
          </p:nvSpPr>
          <p:spPr bwMode="auto">
            <a:xfrm>
              <a:off x="5834063" y="35575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1" name="Freeform 1204"/>
            <p:cNvSpPr>
              <a:spLocks/>
            </p:cNvSpPr>
            <p:nvPr/>
          </p:nvSpPr>
          <p:spPr bwMode="auto">
            <a:xfrm>
              <a:off x="5834063" y="350361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2" name="Freeform 1205"/>
            <p:cNvSpPr>
              <a:spLocks/>
            </p:cNvSpPr>
            <p:nvPr/>
          </p:nvSpPr>
          <p:spPr bwMode="auto">
            <a:xfrm>
              <a:off x="5834063" y="340995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3" name="Freeform 1206"/>
            <p:cNvSpPr>
              <a:spLocks/>
            </p:cNvSpPr>
            <p:nvPr/>
          </p:nvSpPr>
          <p:spPr bwMode="auto">
            <a:xfrm>
              <a:off x="5834063" y="3354388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4" name="Freeform 1207"/>
            <p:cNvSpPr>
              <a:spLocks/>
            </p:cNvSpPr>
            <p:nvPr/>
          </p:nvSpPr>
          <p:spPr bwMode="auto">
            <a:xfrm>
              <a:off x="5834063" y="327977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5" name="Freeform 1208"/>
            <p:cNvSpPr>
              <a:spLocks/>
            </p:cNvSpPr>
            <p:nvPr/>
          </p:nvSpPr>
          <p:spPr bwMode="auto">
            <a:xfrm>
              <a:off x="5834063" y="3243263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6" name="Freeform 1209"/>
            <p:cNvSpPr>
              <a:spLocks/>
            </p:cNvSpPr>
            <p:nvPr/>
          </p:nvSpPr>
          <p:spPr bwMode="auto">
            <a:xfrm>
              <a:off x="5834063" y="298450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7" name="Freeform 1210"/>
            <p:cNvSpPr>
              <a:spLocks/>
            </p:cNvSpPr>
            <p:nvPr/>
          </p:nvSpPr>
          <p:spPr bwMode="auto">
            <a:xfrm>
              <a:off x="5834063" y="29114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8" name="Freeform 1211"/>
            <p:cNvSpPr>
              <a:spLocks/>
            </p:cNvSpPr>
            <p:nvPr/>
          </p:nvSpPr>
          <p:spPr bwMode="auto">
            <a:xfrm>
              <a:off x="5834063" y="2836863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89" name="Freeform 1212"/>
            <p:cNvSpPr>
              <a:spLocks/>
            </p:cNvSpPr>
            <p:nvPr/>
          </p:nvSpPr>
          <p:spPr bwMode="auto">
            <a:xfrm>
              <a:off x="5975350" y="346551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0" name="Freeform 1213"/>
            <p:cNvSpPr>
              <a:spLocks/>
            </p:cNvSpPr>
            <p:nvPr/>
          </p:nvSpPr>
          <p:spPr bwMode="auto">
            <a:xfrm>
              <a:off x="5975350" y="3390900"/>
              <a:ext cx="60325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1" name="Freeform 1214"/>
            <p:cNvSpPr>
              <a:spLocks/>
            </p:cNvSpPr>
            <p:nvPr/>
          </p:nvSpPr>
          <p:spPr bwMode="auto">
            <a:xfrm>
              <a:off x="5975350" y="331787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2" name="Freeform 1215"/>
            <p:cNvSpPr>
              <a:spLocks/>
            </p:cNvSpPr>
            <p:nvPr/>
          </p:nvSpPr>
          <p:spPr bwMode="auto">
            <a:xfrm>
              <a:off x="5975350" y="324326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3" name="Freeform 1216"/>
            <p:cNvSpPr>
              <a:spLocks/>
            </p:cNvSpPr>
            <p:nvPr/>
          </p:nvSpPr>
          <p:spPr bwMode="auto">
            <a:xfrm>
              <a:off x="5975350" y="3132138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4" name="Freeform 1217"/>
            <p:cNvSpPr>
              <a:spLocks/>
            </p:cNvSpPr>
            <p:nvPr/>
          </p:nvSpPr>
          <p:spPr bwMode="auto">
            <a:xfrm>
              <a:off x="5975350" y="28924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5" name="Freeform 1218"/>
            <p:cNvSpPr>
              <a:spLocks/>
            </p:cNvSpPr>
            <p:nvPr/>
          </p:nvSpPr>
          <p:spPr bwMode="auto">
            <a:xfrm>
              <a:off x="5975350" y="254158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6" name="Freeform 1219"/>
            <p:cNvSpPr>
              <a:spLocks/>
            </p:cNvSpPr>
            <p:nvPr/>
          </p:nvSpPr>
          <p:spPr bwMode="auto">
            <a:xfrm>
              <a:off x="6115050" y="361473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7" name="Freeform 1220"/>
            <p:cNvSpPr>
              <a:spLocks/>
            </p:cNvSpPr>
            <p:nvPr/>
          </p:nvSpPr>
          <p:spPr bwMode="auto">
            <a:xfrm>
              <a:off x="6115050" y="33369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8" name="Freeform 1221"/>
            <p:cNvSpPr>
              <a:spLocks/>
            </p:cNvSpPr>
            <p:nvPr/>
          </p:nvSpPr>
          <p:spPr bwMode="auto">
            <a:xfrm>
              <a:off x="6115050" y="3298825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199" name="Freeform 1222"/>
            <p:cNvSpPr>
              <a:spLocks/>
            </p:cNvSpPr>
            <p:nvPr/>
          </p:nvSpPr>
          <p:spPr bwMode="auto">
            <a:xfrm>
              <a:off x="6115050" y="32623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0" name="Freeform 1223"/>
            <p:cNvSpPr>
              <a:spLocks/>
            </p:cNvSpPr>
            <p:nvPr/>
          </p:nvSpPr>
          <p:spPr bwMode="auto">
            <a:xfrm>
              <a:off x="6115050" y="3132138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1" name="Freeform 1224"/>
            <p:cNvSpPr>
              <a:spLocks/>
            </p:cNvSpPr>
            <p:nvPr/>
          </p:nvSpPr>
          <p:spPr bwMode="auto">
            <a:xfrm>
              <a:off x="6115050" y="309562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2" name="Freeform 1225"/>
            <p:cNvSpPr>
              <a:spLocks/>
            </p:cNvSpPr>
            <p:nvPr/>
          </p:nvSpPr>
          <p:spPr bwMode="auto">
            <a:xfrm>
              <a:off x="6115050" y="26320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3" name="Freeform 1226"/>
            <p:cNvSpPr>
              <a:spLocks/>
            </p:cNvSpPr>
            <p:nvPr/>
          </p:nvSpPr>
          <p:spPr bwMode="auto">
            <a:xfrm>
              <a:off x="6115050" y="213518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4" name="Freeform 1227"/>
            <p:cNvSpPr>
              <a:spLocks/>
            </p:cNvSpPr>
            <p:nvPr/>
          </p:nvSpPr>
          <p:spPr bwMode="auto">
            <a:xfrm>
              <a:off x="6254750" y="3503613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5" name="Freeform 1228"/>
            <p:cNvSpPr>
              <a:spLocks/>
            </p:cNvSpPr>
            <p:nvPr/>
          </p:nvSpPr>
          <p:spPr bwMode="auto">
            <a:xfrm>
              <a:off x="6254750" y="3132138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6" name="Freeform 1229"/>
            <p:cNvSpPr>
              <a:spLocks/>
            </p:cNvSpPr>
            <p:nvPr/>
          </p:nvSpPr>
          <p:spPr bwMode="auto">
            <a:xfrm>
              <a:off x="6254750" y="30956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7" name="Freeform 1230"/>
            <p:cNvSpPr>
              <a:spLocks/>
            </p:cNvSpPr>
            <p:nvPr/>
          </p:nvSpPr>
          <p:spPr bwMode="auto">
            <a:xfrm>
              <a:off x="6254750" y="3001963"/>
              <a:ext cx="61913" cy="5873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8" name="Freeform 1231"/>
            <p:cNvSpPr>
              <a:spLocks/>
            </p:cNvSpPr>
            <p:nvPr/>
          </p:nvSpPr>
          <p:spPr bwMode="auto">
            <a:xfrm>
              <a:off x="6254750" y="202247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09" name="Freeform 1232"/>
            <p:cNvSpPr>
              <a:spLocks/>
            </p:cNvSpPr>
            <p:nvPr/>
          </p:nvSpPr>
          <p:spPr bwMode="auto">
            <a:xfrm>
              <a:off x="6396038" y="32623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0" name="Freeform 1233"/>
            <p:cNvSpPr>
              <a:spLocks/>
            </p:cNvSpPr>
            <p:nvPr/>
          </p:nvSpPr>
          <p:spPr bwMode="auto">
            <a:xfrm>
              <a:off x="6396038" y="3151188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1" name="Freeform 1234"/>
            <p:cNvSpPr>
              <a:spLocks/>
            </p:cNvSpPr>
            <p:nvPr/>
          </p:nvSpPr>
          <p:spPr bwMode="auto">
            <a:xfrm>
              <a:off x="6396038" y="3040063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2" name="Freeform 1235"/>
            <p:cNvSpPr>
              <a:spLocks/>
            </p:cNvSpPr>
            <p:nvPr/>
          </p:nvSpPr>
          <p:spPr bwMode="auto">
            <a:xfrm>
              <a:off x="6396038" y="29845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3" name="Freeform 1236"/>
            <p:cNvSpPr>
              <a:spLocks/>
            </p:cNvSpPr>
            <p:nvPr/>
          </p:nvSpPr>
          <p:spPr bwMode="auto">
            <a:xfrm>
              <a:off x="6396038" y="28924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4" name="Freeform 1237"/>
            <p:cNvSpPr>
              <a:spLocks/>
            </p:cNvSpPr>
            <p:nvPr/>
          </p:nvSpPr>
          <p:spPr bwMode="auto">
            <a:xfrm>
              <a:off x="6396038" y="2854325"/>
              <a:ext cx="60325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5" name="Freeform 1238"/>
            <p:cNvSpPr>
              <a:spLocks/>
            </p:cNvSpPr>
            <p:nvPr/>
          </p:nvSpPr>
          <p:spPr bwMode="auto">
            <a:xfrm>
              <a:off x="6396038" y="2781300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6" name="Freeform 1239"/>
            <p:cNvSpPr>
              <a:spLocks/>
            </p:cNvSpPr>
            <p:nvPr/>
          </p:nvSpPr>
          <p:spPr bwMode="auto">
            <a:xfrm>
              <a:off x="6396038" y="268922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7" name="Freeform 1240"/>
            <p:cNvSpPr>
              <a:spLocks/>
            </p:cNvSpPr>
            <p:nvPr/>
          </p:nvSpPr>
          <p:spPr bwMode="auto">
            <a:xfrm>
              <a:off x="6396038" y="2541588"/>
              <a:ext cx="60325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8" name="Freeform 1241"/>
            <p:cNvSpPr>
              <a:spLocks/>
            </p:cNvSpPr>
            <p:nvPr/>
          </p:nvSpPr>
          <p:spPr bwMode="auto">
            <a:xfrm>
              <a:off x="6396038" y="17637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19" name="Freeform 1242"/>
            <p:cNvSpPr>
              <a:spLocks/>
            </p:cNvSpPr>
            <p:nvPr/>
          </p:nvSpPr>
          <p:spPr bwMode="auto">
            <a:xfrm>
              <a:off x="6396038" y="15240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0" name="Freeform 1243"/>
            <p:cNvSpPr>
              <a:spLocks/>
            </p:cNvSpPr>
            <p:nvPr/>
          </p:nvSpPr>
          <p:spPr bwMode="auto">
            <a:xfrm>
              <a:off x="6535738" y="3262313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1" name="Freeform 1244"/>
            <p:cNvSpPr>
              <a:spLocks/>
            </p:cNvSpPr>
            <p:nvPr/>
          </p:nvSpPr>
          <p:spPr bwMode="auto">
            <a:xfrm>
              <a:off x="6535738" y="3206750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2" name="Freeform 1245"/>
            <p:cNvSpPr>
              <a:spLocks/>
            </p:cNvSpPr>
            <p:nvPr/>
          </p:nvSpPr>
          <p:spPr bwMode="auto">
            <a:xfrm>
              <a:off x="6535738" y="3001963"/>
              <a:ext cx="60325" cy="5873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3" name="Freeform 1246"/>
            <p:cNvSpPr>
              <a:spLocks/>
            </p:cNvSpPr>
            <p:nvPr/>
          </p:nvSpPr>
          <p:spPr bwMode="auto">
            <a:xfrm>
              <a:off x="6535738" y="29305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4" name="Freeform 1247"/>
            <p:cNvSpPr>
              <a:spLocks/>
            </p:cNvSpPr>
            <p:nvPr/>
          </p:nvSpPr>
          <p:spPr bwMode="auto">
            <a:xfrm>
              <a:off x="6535738" y="2892425"/>
              <a:ext cx="60325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5" name="Freeform 1248"/>
            <p:cNvSpPr>
              <a:spLocks/>
            </p:cNvSpPr>
            <p:nvPr/>
          </p:nvSpPr>
          <p:spPr bwMode="auto">
            <a:xfrm>
              <a:off x="6515100" y="2541588"/>
              <a:ext cx="61913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6" name="Freeform 1249"/>
            <p:cNvSpPr>
              <a:spLocks/>
            </p:cNvSpPr>
            <p:nvPr/>
          </p:nvSpPr>
          <p:spPr bwMode="auto">
            <a:xfrm>
              <a:off x="6535738" y="2022475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7" name="Freeform 1250"/>
            <p:cNvSpPr>
              <a:spLocks/>
            </p:cNvSpPr>
            <p:nvPr/>
          </p:nvSpPr>
          <p:spPr bwMode="auto">
            <a:xfrm>
              <a:off x="6535738" y="15240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8" name="Freeform 1251"/>
            <p:cNvSpPr>
              <a:spLocks/>
            </p:cNvSpPr>
            <p:nvPr/>
          </p:nvSpPr>
          <p:spPr bwMode="auto">
            <a:xfrm>
              <a:off x="6535738" y="1449388"/>
              <a:ext cx="60325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3" y="48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4" h="49">
                  <a:moveTo>
                    <a:pt x="0" y="48"/>
                  </a:moveTo>
                  <a:lnTo>
                    <a:pt x="43" y="48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29" name="Freeform 1252"/>
            <p:cNvSpPr>
              <a:spLocks/>
            </p:cNvSpPr>
            <p:nvPr/>
          </p:nvSpPr>
          <p:spPr bwMode="auto">
            <a:xfrm>
              <a:off x="6675438" y="2984500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0" name="Freeform 1253"/>
            <p:cNvSpPr>
              <a:spLocks/>
            </p:cNvSpPr>
            <p:nvPr/>
          </p:nvSpPr>
          <p:spPr bwMode="auto">
            <a:xfrm>
              <a:off x="6675438" y="291147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1" name="Freeform 1254"/>
            <p:cNvSpPr>
              <a:spLocks/>
            </p:cNvSpPr>
            <p:nvPr/>
          </p:nvSpPr>
          <p:spPr bwMode="auto">
            <a:xfrm>
              <a:off x="6675438" y="2781300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2" name="Freeform 1255"/>
            <p:cNvSpPr>
              <a:spLocks/>
            </p:cNvSpPr>
            <p:nvPr/>
          </p:nvSpPr>
          <p:spPr bwMode="auto">
            <a:xfrm>
              <a:off x="6675438" y="213518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3" name="Freeform 1256"/>
            <p:cNvSpPr>
              <a:spLocks/>
            </p:cNvSpPr>
            <p:nvPr/>
          </p:nvSpPr>
          <p:spPr bwMode="auto">
            <a:xfrm>
              <a:off x="6675438" y="1468438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4" name="Freeform 1257"/>
            <p:cNvSpPr>
              <a:spLocks/>
            </p:cNvSpPr>
            <p:nvPr/>
          </p:nvSpPr>
          <p:spPr bwMode="auto">
            <a:xfrm>
              <a:off x="6815138" y="2947988"/>
              <a:ext cx="63500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5" name="Freeform 1258"/>
            <p:cNvSpPr>
              <a:spLocks/>
            </p:cNvSpPr>
            <p:nvPr/>
          </p:nvSpPr>
          <p:spPr bwMode="auto">
            <a:xfrm>
              <a:off x="6815138" y="2781300"/>
              <a:ext cx="63500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5" y="48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6" h="49">
                  <a:moveTo>
                    <a:pt x="0" y="48"/>
                  </a:moveTo>
                  <a:lnTo>
                    <a:pt x="45" y="4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6" name="Freeform 1259"/>
            <p:cNvSpPr>
              <a:spLocks/>
            </p:cNvSpPr>
            <p:nvPr/>
          </p:nvSpPr>
          <p:spPr bwMode="auto">
            <a:xfrm>
              <a:off x="6796088" y="228282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7" name="Freeform 1260"/>
            <p:cNvSpPr>
              <a:spLocks/>
            </p:cNvSpPr>
            <p:nvPr/>
          </p:nvSpPr>
          <p:spPr bwMode="auto">
            <a:xfrm>
              <a:off x="6796088" y="202247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8" name="Freeform 1261"/>
            <p:cNvSpPr>
              <a:spLocks/>
            </p:cNvSpPr>
            <p:nvPr/>
          </p:nvSpPr>
          <p:spPr bwMode="auto">
            <a:xfrm>
              <a:off x="6796088" y="1671638"/>
              <a:ext cx="61912" cy="555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39" name="Freeform 1262"/>
            <p:cNvSpPr>
              <a:spLocks/>
            </p:cNvSpPr>
            <p:nvPr/>
          </p:nvSpPr>
          <p:spPr bwMode="auto">
            <a:xfrm>
              <a:off x="6796088" y="161607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0" name="Freeform 1263"/>
            <p:cNvSpPr>
              <a:spLocks/>
            </p:cNvSpPr>
            <p:nvPr/>
          </p:nvSpPr>
          <p:spPr bwMode="auto">
            <a:xfrm>
              <a:off x="6956425" y="2854325"/>
              <a:ext cx="61913" cy="58738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1" name="Freeform 1264"/>
            <p:cNvSpPr>
              <a:spLocks/>
            </p:cNvSpPr>
            <p:nvPr/>
          </p:nvSpPr>
          <p:spPr bwMode="auto">
            <a:xfrm>
              <a:off x="6956425" y="2744788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2" name="Freeform 1265"/>
            <p:cNvSpPr>
              <a:spLocks/>
            </p:cNvSpPr>
            <p:nvPr/>
          </p:nvSpPr>
          <p:spPr bwMode="auto">
            <a:xfrm>
              <a:off x="6956425" y="2689225"/>
              <a:ext cx="61913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3" name="Freeform 1266"/>
            <p:cNvSpPr>
              <a:spLocks/>
            </p:cNvSpPr>
            <p:nvPr/>
          </p:nvSpPr>
          <p:spPr bwMode="auto">
            <a:xfrm>
              <a:off x="6956425" y="2578100"/>
              <a:ext cx="61913" cy="55563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44" y="46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6"/>
                </a:cxn>
              </a:cxnLst>
              <a:rect l="0" t="0" r="r" b="b"/>
              <a:pathLst>
                <a:path w="45" h="47">
                  <a:moveTo>
                    <a:pt x="0" y="46"/>
                  </a:moveTo>
                  <a:lnTo>
                    <a:pt x="44" y="46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4" name="Freeform 1267"/>
            <p:cNvSpPr>
              <a:spLocks/>
            </p:cNvSpPr>
            <p:nvPr/>
          </p:nvSpPr>
          <p:spPr bwMode="auto">
            <a:xfrm>
              <a:off x="6956425" y="2041525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5" name="Freeform 1268"/>
            <p:cNvSpPr>
              <a:spLocks/>
            </p:cNvSpPr>
            <p:nvPr/>
          </p:nvSpPr>
          <p:spPr bwMode="auto">
            <a:xfrm>
              <a:off x="6956425" y="178276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6" name="Freeform 1269"/>
            <p:cNvSpPr>
              <a:spLocks/>
            </p:cNvSpPr>
            <p:nvPr/>
          </p:nvSpPr>
          <p:spPr bwMode="auto">
            <a:xfrm>
              <a:off x="7097713" y="2336800"/>
              <a:ext cx="60325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3" y="47"/>
                </a:cxn>
                <a:cxn ang="0">
                  <a:pos x="43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4" h="48">
                  <a:moveTo>
                    <a:pt x="0" y="47"/>
                  </a:moveTo>
                  <a:lnTo>
                    <a:pt x="43" y="47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7" name="Freeform 1270"/>
            <p:cNvSpPr>
              <a:spLocks/>
            </p:cNvSpPr>
            <p:nvPr/>
          </p:nvSpPr>
          <p:spPr bwMode="auto">
            <a:xfrm>
              <a:off x="7237413" y="2744788"/>
              <a:ext cx="61912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8" name="Freeform 1271"/>
            <p:cNvSpPr>
              <a:spLocks/>
            </p:cNvSpPr>
            <p:nvPr/>
          </p:nvSpPr>
          <p:spPr bwMode="auto">
            <a:xfrm>
              <a:off x="7237413" y="2392363"/>
              <a:ext cx="61912" cy="55562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49" name="Freeform 1272"/>
            <p:cNvSpPr>
              <a:spLocks/>
            </p:cNvSpPr>
            <p:nvPr/>
          </p:nvSpPr>
          <p:spPr bwMode="auto">
            <a:xfrm>
              <a:off x="7237413" y="2282825"/>
              <a:ext cx="61912" cy="55563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0" name="Freeform 1273"/>
            <p:cNvSpPr>
              <a:spLocks/>
            </p:cNvSpPr>
            <p:nvPr/>
          </p:nvSpPr>
          <p:spPr bwMode="auto">
            <a:xfrm>
              <a:off x="7358063" y="265112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1" name="Freeform 1274"/>
            <p:cNvSpPr>
              <a:spLocks/>
            </p:cNvSpPr>
            <p:nvPr/>
          </p:nvSpPr>
          <p:spPr bwMode="auto">
            <a:xfrm>
              <a:off x="7358063" y="2447925"/>
              <a:ext cx="61912" cy="5715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44" y="48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8"/>
                </a:cxn>
              </a:cxnLst>
              <a:rect l="0" t="0" r="r" b="b"/>
              <a:pathLst>
                <a:path w="45" h="49">
                  <a:moveTo>
                    <a:pt x="0" y="48"/>
                  </a:moveTo>
                  <a:lnTo>
                    <a:pt x="44" y="48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2" name="Freeform 1275"/>
            <p:cNvSpPr>
              <a:spLocks/>
            </p:cNvSpPr>
            <p:nvPr/>
          </p:nvSpPr>
          <p:spPr bwMode="auto">
            <a:xfrm>
              <a:off x="7518400" y="2189163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3" name="Freeform 1276"/>
            <p:cNvSpPr>
              <a:spLocks/>
            </p:cNvSpPr>
            <p:nvPr/>
          </p:nvSpPr>
          <p:spPr bwMode="auto">
            <a:xfrm>
              <a:off x="7518400" y="1819275"/>
              <a:ext cx="61913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4" y="47"/>
                </a:cxn>
                <a:cxn ang="0">
                  <a:pos x="44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5" h="48">
                  <a:moveTo>
                    <a:pt x="0" y="47"/>
                  </a:moveTo>
                  <a:lnTo>
                    <a:pt x="44" y="47"/>
                  </a:lnTo>
                  <a:lnTo>
                    <a:pt x="44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4" name="Freeform 1277"/>
            <p:cNvSpPr>
              <a:spLocks/>
            </p:cNvSpPr>
            <p:nvPr/>
          </p:nvSpPr>
          <p:spPr bwMode="auto">
            <a:xfrm>
              <a:off x="7658100" y="2189163"/>
              <a:ext cx="63500" cy="5715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45" y="47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47"/>
                </a:cxn>
              </a:cxnLst>
              <a:rect l="0" t="0" r="r" b="b"/>
              <a:pathLst>
                <a:path w="46" h="48">
                  <a:moveTo>
                    <a:pt x="0" y="47"/>
                  </a:moveTo>
                  <a:lnTo>
                    <a:pt x="45" y="47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5" name="Freeform 1278"/>
            <p:cNvSpPr>
              <a:spLocks/>
            </p:cNvSpPr>
            <p:nvPr/>
          </p:nvSpPr>
          <p:spPr bwMode="auto">
            <a:xfrm>
              <a:off x="2517775" y="2108200"/>
              <a:ext cx="5175250" cy="3975100"/>
            </a:xfrm>
            <a:custGeom>
              <a:avLst/>
              <a:gdLst/>
              <a:ahLst/>
              <a:cxnLst>
                <a:cxn ang="0">
                  <a:pos x="0" y="3310"/>
                </a:cxn>
                <a:cxn ang="0">
                  <a:pos x="88" y="3204"/>
                </a:cxn>
                <a:cxn ang="0">
                  <a:pos x="191" y="3058"/>
                </a:cxn>
                <a:cxn ang="0">
                  <a:pos x="291" y="2964"/>
                </a:cxn>
                <a:cxn ang="0">
                  <a:pos x="396" y="2900"/>
                </a:cxn>
                <a:cxn ang="0">
                  <a:pos x="496" y="2793"/>
                </a:cxn>
                <a:cxn ang="0">
                  <a:pos x="598" y="2682"/>
                </a:cxn>
                <a:cxn ang="0">
                  <a:pos x="701" y="2493"/>
                </a:cxn>
                <a:cxn ang="0">
                  <a:pos x="803" y="2446"/>
                </a:cxn>
                <a:cxn ang="0">
                  <a:pos x="1011" y="2446"/>
                </a:cxn>
                <a:cxn ang="0">
                  <a:pos x="1110" y="2352"/>
                </a:cxn>
                <a:cxn ang="0">
                  <a:pos x="1198" y="2241"/>
                </a:cxn>
                <a:cxn ang="0">
                  <a:pos x="1315" y="2131"/>
                </a:cxn>
                <a:cxn ang="0">
                  <a:pos x="1417" y="2048"/>
                </a:cxn>
                <a:cxn ang="0">
                  <a:pos x="1521" y="1909"/>
                </a:cxn>
                <a:cxn ang="0">
                  <a:pos x="1625" y="1862"/>
                </a:cxn>
                <a:cxn ang="0">
                  <a:pos x="1725" y="1795"/>
                </a:cxn>
                <a:cxn ang="0">
                  <a:pos x="1827" y="1723"/>
                </a:cxn>
                <a:cxn ang="0">
                  <a:pos x="1830" y="1610"/>
                </a:cxn>
                <a:cxn ang="0">
                  <a:pos x="1933" y="1531"/>
                </a:cxn>
                <a:cxn ang="0">
                  <a:pos x="2035" y="1356"/>
                </a:cxn>
                <a:cxn ang="0">
                  <a:pos x="2135" y="1215"/>
                </a:cxn>
                <a:cxn ang="0">
                  <a:pos x="2241" y="1089"/>
                </a:cxn>
                <a:cxn ang="0">
                  <a:pos x="2343" y="956"/>
                </a:cxn>
                <a:cxn ang="0">
                  <a:pos x="2648" y="836"/>
                </a:cxn>
                <a:cxn ang="0">
                  <a:pos x="2751" y="786"/>
                </a:cxn>
                <a:cxn ang="0">
                  <a:pos x="2855" y="489"/>
                </a:cxn>
                <a:cxn ang="0">
                  <a:pos x="2957" y="486"/>
                </a:cxn>
                <a:cxn ang="0">
                  <a:pos x="3057" y="442"/>
                </a:cxn>
                <a:cxn ang="0">
                  <a:pos x="3159" y="395"/>
                </a:cxn>
                <a:cxn ang="0">
                  <a:pos x="3569" y="360"/>
                </a:cxn>
                <a:cxn ang="0">
                  <a:pos x="3672" y="158"/>
                </a:cxn>
                <a:cxn ang="0">
                  <a:pos x="3777" y="0"/>
                </a:cxn>
              </a:cxnLst>
              <a:rect l="0" t="0" r="r" b="b"/>
              <a:pathLst>
                <a:path w="3778" h="3394">
                  <a:moveTo>
                    <a:pt x="0" y="3393"/>
                  </a:moveTo>
                  <a:lnTo>
                    <a:pt x="0" y="3310"/>
                  </a:lnTo>
                  <a:lnTo>
                    <a:pt x="88" y="3310"/>
                  </a:lnTo>
                  <a:lnTo>
                    <a:pt x="88" y="3204"/>
                  </a:lnTo>
                  <a:lnTo>
                    <a:pt x="191" y="3204"/>
                  </a:lnTo>
                  <a:lnTo>
                    <a:pt x="191" y="3058"/>
                  </a:lnTo>
                  <a:lnTo>
                    <a:pt x="291" y="3058"/>
                  </a:lnTo>
                  <a:lnTo>
                    <a:pt x="291" y="2964"/>
                  </a:lnTo>
                  <a:lnTo>
                    <a:pt x="396" y="2964"/>
                  </a:lnTo>
                  <a:lnTo>
                    <a:pt x="396" y="2900"/>
                  </a:lnTo>
                  <a:lnTo>
                    <a:pt x="496" y="2900"/>
                  </a:lnTo>
                  <a:lnTo>
                    <a:pt x="496" y="2793"/>
                  </a:lnTo>
                  <a:lnTo>
                    <a:pt x="598" y="2793"/>
                  </a:lnTo>
                  <a:lnTo>
                    <a:pt x="598" y="2682"/>
                  </a:lnTo>
                  <a:lnTo>
                    <a:pt x="701" y="2682"/>
                  </a:lnTo>
                  <a:lnTo>
                    <a:pt x="701" y="2493"/>
                  </a:lnTo>
                  <a:lnTo>
                    <a:pt x="803" y="2493"/>
                  </a:lnTo>
                  <a:lnTo>
                    <a:pt x="803" y="2446"/>
                  </a:lnTo>
                  <a:lnTo>
                    <a:pt x="805" y="2446"/>
                  </a:lnTo>
                  <a:lnTo>
                    <a:pt x="1011" y="2446"/>
                  </a:lnTo>
                  <a:lnTo>
                    <a:pt x="1011" y="2352"/>
                  </a:lnTo>
                  <a:lnTo>
                    <a:pt x="1110" y="2352"/>
                  </a:lnTo>
                  <a:lnTo>
                    <a:pt x="1110" y="2241"/>
                  </a:lnTo>
                  <a:lnTo>
                    <a:pt x="1198" y="2241"/>
                  </a:lnTo>
                  <a:lnTo>
                    <a:pt x="1198" y="2131"/>
                  </a:lnTo>
                  <a:lnTo>
                    <a:pt x="1315" y="2131"/>
                  </a:lnTo>
                  <a:lnTo>
                    <a:pt x="1315" y="2048"/>
                  </a:lnTo>
                  <a:lnTo>
                    <a:pt x="1417" y="2048"/>
                  </a:lnTo>
                  <a:lnTo>
                    <a:pt x="1417" y="1909"/>
                  </a:lnTo>
                  <a:lnTo>
                    <a:pt x="1521" y="1909"/>
                  </a:lnTo>
                  <a:lnTo>
                    <a:pt x="1521" y="1862"/>
                  </a:lnTo>
                  <a:lnTo>
                    <a:pt x="1625" y="1862"/>
                  </a:lnTo>
                  <a:lnTo>
                    <a:pt x="1625" y="1795"/>
                  </a:lnTo>
                  <a:lnTo>
                    <a:pt x="1725" y="1795"/>
                  </a:lnTo>
                  <a:lnTo>
                    <a:pt x="1725" y="1723"/>
                  </a:lnTo>
                  <a:lnTo>
                    <a:pt x="1827" y="1723"/>
                  </a:lnTo>
                  <a:lnTo>
                    <a:pt x="1827" y="1610"/>
                  </a:lnTo>
                  <a:lnTo>
                    <a:pt x="1830" y="1610"/>
                  </a:lnTo>
                  <a:lnTo>
                    <a:pt x="1933" y="1610"/>
                  </a:lnTo>
                  <a:lnTo>
                    <a:pt x="1933" y="1531"/>
                  </a:lnTo>
                  <a:lnTo>
                    <a:pt x="2035" y="1531"/>
                  </a:lnTo>
                  <a:lnTo>
                    <a:pt x="2035" y="1356"/>
                  </a:lnTo>
                  <a:lnTo>
                    <a:pt x="2135" y="1356"/>
                  </a:lnTo>
                  <a:lnTo>
                    <a:pt x="2135" y="1215"/>
                  </a:lnTo>
                  <a:lnTo>
                    <a:pt x="2241" y="1215"/>
                  </a:lnTo>
                  <a:lnTo>
                    <a:pt x="2241" y="1089"/>
                  </a:lnTo>
                  <a:lnTo>
                    <a:pt x="2343" y="1089"/>
                  </a:lnTo>
                  <a:lnTo>
                    <a:pt x="2343" y="956"/>
                  </a:lnTo>
                  <a:lnTo>
                    <a:pt x="2648" y="956"/>
                  </a:lnTo>
                  <a:lnTo>
                    <a:pt x="2648" y="836"/>
                  </a:lnTo>
                  <a:lnTo>
                    <a:pt x="2751" y="836"/>
                  </a:lnTo>
                  <a:lnTo>
                    <a:pt x="2751" y="786"/>
                  </a:lnTo>
                  <a:lnTo>
                    <a:pt x="2855" y="786"/>
                  </a:lnTo>
                  <a:lnTo>
                    <a:pt x="2855" y="489"/>
                  </a:lnTo>
                  <a:lnTo>
                    <a:pt x="2857" y="486"/>
                  </a:lnTo>
                  <a:lnTo>
                    <a:pt x="2957" y="486"/>
                  </a:lnTo>
                  <a:lnTo>
                    <a:pt x="2957" y="442"/>
                  </a:lnTo>
                  <a:lnTo>
                    <a:pt x="3057" y="442"/>
                  </a:lnTo>
                  <a:lnTo>
                    <a:pt x="3057" y="395"/>
                  </a:lnTo>
                  <a:lnTo>
                    <a:pt x="3159" y="395"/>
                  </a:lnTo>
                  <a:lnTo>
                    <a:pt x="3159" y="360"/>
                  </a:lnTo>
                  <a:lnTo>
                    <a:pt x="3569" y="360"/>
                  </a:lnTo>
                  <a:lnTo>
                    <a:pt x="3569" y="158"/>
                  </a:lnTo>
                  <a:lnTo>
                    <a:pt x="3672" y="158"/>
                  </a:lnTo>
                  <a:lnTo>
                    <a:pt x="3672" y="0"/>
                  </a:lnTo>
                  <a:lnTo>
                    <a:pt x="3777" y="0"/>
                  </a:lnTo>
                </a:path>
              </a:pathLst>
            </a:custGeom>
            <a:noFill/>
            <a:ln w="3175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6" name="Freeform 1279"/>
            <p:cNvSpPr>
              <a:spLocks/>
            </p:cNvSpPr>
            <p:nvPr/>
          </p:nvSpPr>
          <p:spPr bwMode="auto">
            <a:xfrm>
              <a:off x="2463800" y="1412875"/>
              <a:ext cx="5265738" cy="47164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025"/>
                </a:cxn>
                <a:cxn ang="0">
                  <a:pos x="3843" y="4025"/>
                </a:cxn>
              </a:cxnLst>
              <a:rect l="0" t="0" r="r" b="b"/>
              <a:pathLst>
                <a:path w="3844" h="4026">
                  <a:moveTo>
                    <a:pt x="0" y="0"/>
                  </a:moveTo>
                  <a:lnTo>
                    <a:pt x="0" y="4025"/>
                  </a:lnTo>
                  <a:lnTo>
                    <a:pt x="3843" y="4025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7" name="Freeform 1280"/>
            <p:cNvSpPr>
              <a:spLocks/>
            </p:cNvSpPr>
            <p:nvPr/>
          </p:nvSpPr>
          <p:spPr bwMode="auto">
            <a:xfrm>
              <a:off x="6896100" y="6037263"/>
              <a:ext cx="1588" cy="92075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0" y="0"/>
                </a:cxn>
              </a:cxnLst>
              <a:rect l="0" t="0" r="r" b="b"/>
              <a:pathLst>
                <a:path w="1" h="79">
                  <a:moveTo>
                    <a:pt x="0" y="7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8" name="Freeform 1281"/>
            <p:cNvSpPr>
              <a:spLocks/>
            </p:cNvSpPr>
            <p:nvPr/>
          </p:nvSpPr>
          <p:spPr bwMode="auto">
            <a:xfrm>
              <a:off x="4668838" y="6037263"/>
              <a:ext cx="1587" cy="92075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0" y="0"/>
                </a:cxn>
              </a:cxnLst>
              <a:rect l="0" t="0" r="r" b="b"/>
              <a:pathLst>
                <a:path w="1" h="79">
                  <a:moveTo>
                    <a:pt x="0" y="7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59" name="Freeform 1282"/>
            <p:cNvSpPr>
              <a:spLocks/>
            </p:cNvSpPr>
            <p:nvPr/>
          </p:nvSpPr>
          <p:spPr bwMode="auto">
            <a:xfrm>
              <a:off x="2463800" y="4576763"/>
              <a:ext cx="100013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0"/>
                </a:cxn>
              </a:cxnLst>
              <a:rect l="0" t="0" r="r" b="b"/>
              <a:pathLst>
                <a:path w="73" h="1">
                  <a:moveTo>
                    <a:pt x="0" y="0"/>
                  </a:moveTo>
                  <a:lnTo>
                    <a:pt x="72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60" name="Freeform 1283"/>
            <p:cNvSpPr>
              <a:spLocks/>
            </p:cNvSpPr>
            <p:nvPr/>
          </p:nvSpPr>
          <p:spPr bwMode="auto">
            <a:xfrm>
              <a:off x="2463800" y="3021013"/>
              <a:ext cx="100013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0"/>
                </a:cxn>
              </a:cxnLst>
              <a:rect l="0" t="0" r="r" b="b"/>
              <a:pathLst>
                <a:path w="73" h="1">
                  <a:moveTo>
                    <a:pt x="0" y="0"/>
                  </a:moveTo>
                  <a:lnTo>
                    <a:pt x="72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61" name="Freeform 1284"/>
            <p:cNvSpPr>
              <a:spLocks/>
            </p:cNvSpPr>
            <p:nvPr/>
          </p:nvSpPr>
          <p:spPr bwMode="auto">
            <a:xfrm>
              <a:off x="2463800" y="1468438"/>
              <a:ext cx="100013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" y="0"/>
                </a:cxn>
              </a:cxnLst>
              <a:rect l="0" t="0" r="r" b="b"/>
              <a:pathLst>
                <a:path w="73" h="1">
                  <a:moveTo>
                    <a:pt x="0" y="0"/>
                  </a:moveTo>
                  <a:lnTo>
                    <a:pt x="72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s-VE"/>
            </a:p>
          </p:txBody>
        </p:sp>
        <p:sp>
          <p:nvSpPr>
            <p:cNvPr id="262" name="Text Box 1290"/>
            <p:cNvSpPr txBox="1">
              <a:spLocks noChangeArrowheads="1"/>
            </p:cNvSpPr>
            <p:nvPr/>
          </p:nvSpPr>
          <p:spPr bwMode="auto">
            <a:xfrm rot="5400000" flipV="1">
              <a:off x="302514" y="3340768"/>
              <a:ext cx="362189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GB" sz="1800" dirty="0"/>
                <a:t>Inter-city distances in 2-d MDS</a:t>
              </a:r>
            </a:p>
          </p:txBody>
        </p:sp>
        <p:sp>
          <p:nvSpPr>
            <p:cNvPr id="263" name="Text Box 1291"/>
            <p:cNvSpPr txBox="1">
              <a:spLocks noChangeArrowheads="1"/>
            </p:cNvSpPr>
            <p:nvPr/>
          </p:nvSpPr>
          <p:spPr bwMode="auto">
            <a:xfrm>
              <a:off x="4068763" y="6153150"/>
              <a:ext cx="2406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800"/>
                <a:t>True inter-city distances</a:t>
              </a:r>
            </a:p>
          </p:txBody>
        </p:sp>
        <p:sp>
          <p:nvSpPr>
            <p:cNvPr id="264" name="Text Box 1292"/>
            <p:cNvSpPr txBox="1">
              <a:spLocks noChangeArrowheads="1"/>
            </p:cNvSpPr>
            <p:nvPr/>
          </p:nvSpPr>
          <p:spPr bwMode="auto">
            <a:xfrm>
              <a:off x="2600325" y="1293813"/>
              <a:ext cx="273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/>
                <a:t>3</a:t>
              </a:r>
            </a:p>
          </p:txBody>
        </p:sp>
        <p:sp>
          <p:nvSpPr>
            <p:cNvPr id="265" name="Text Box 1293"/>
            <p:cNvSpPr txBox="1">
              <a:spLocks noChangeArrowheads="1"/>
            </p:cNvSpPr>
            <p:nvPr/>
          </p:nvSpPr>
          <p:spPr bwMode="auto">
            <a:xfrm>
              <a:off x="2600325" y="2849563"/>
              <a:ext cx="273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/>
                <a:t>2</a:t>
              </a:r>
            </a:p>
          </p:txBody>
        </p:sp>
        <p:sp>
          <p:nvSpPr>
            <p:cNvPr id="266" name="Text Box 1294"/>
            <p:cNvSpPr txBox="1">
              <a:spLocks noChangeArrowheads="1"/>
            </p:cNvSpPr>
            <p:nvPr/>
          </p:nvSpPr>
          <p:spPr bwMode="auto">
            <a:xfrm>
              <a:off x="2600325" y="4392613"/>
              <a:ext cx="273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/>
                <a:t>1</a:t>
              </a:r>
            </a:p>
          </p:txBody>
        </p:sp>
        <p:sp>
          <p:nvSpPr>
            <p:cNvPr id="267" name="Text Box 1295"/>
            <p:cNvSpPr txBox="1">
              <a:spLocks noChangeArrowheads="1"/>
            </p:cNvSpPr>
            <p:nvPr/>
          </p:nvSpPr>
          <p:spPr bwMode="auto">
            <a:xfrm>
              <a:off x="4286248" y="5686425"/>
              <a:ext cx="76517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 dirty="0"/>
                <a:t>5000</a:t>
              </a:r>
            </a:p>
          </p:txBody>
        </p:sp>
        <p:sp>
          <p:nvSpPr>
            <p:cNvPr id="268" name="Text Box 1296"/>
            <p:cNvSpPr txBox="1">
              <a:spLocks noChangeArrowheads="1"/>
            </p:cNvSpPr>
            <p:nvPr/>
          </p:nvSpPr>
          <p:spPr bwMode="auto">
            <a:xfrm>
              <a:off x="6518275" y="5686425"/>
              <a:ext cx="7826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1600"/>
                <a:t>10000</a:t>
              </a:r>
            </a:p>
          </p:txBody>
        </p:sp>
      </p:grpSp>
      <p:sp>
        <p:nvSpPr>
          <p:cNvPr id="269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633398"/>
            <a:ext cx="8858280" cy="723900"/>
          </a:xfrm>
          <a:noFill/>
          <a:ln/>
        </p:spPr>
        <p:txBody>
          <a:bodyPr>
            <a:normAutofit/>
          </a:bodyPr>
          <a:lstStyle/>
          <a:p>
            <a:r>
              <a:rPr lang="es-VE" sz="1800" b="1" dirty="0"/>
              <a:t>Ciudades mundiales: </a:t>
            </a:r>
            <a:r>
              <a:rPr lang="es-VE" sz="1800" dirty="0"/>
              <a:t>‘</a:t>
            </a:r>
            <a:r>
              <a:rPr lang="es-VE" sz="1800" dirty="0" err="1"/>
              <a:t>Shepard</a:t>
            </a:r>
            <a:r>
              <a:rPr lang="es-VE" sz="1800" dirty="0"/>
              <a:t> </a:t>
            </a:r>
            <a:r>
              <a:rPr lang="es-VE" sz="1800" dirty="0" err="1"/>
              <a:t>diagram</a:t>
            </a:r>
            <a:r>
              <a:rPr lang="es-VE" sz="1800" dirty="0"/>
              <a:t>’ de las distancias entre las ciudades en el MDS de 2d respecto a las distancias reales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4282" y="681319"/>
            <a:ext cx="807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400" dirty="0"/>
              <a:t>Medición de ajuste del MDS a la matriz de similitud</a:t>
            </a:r>
            <a:endParaRPr lang="es-VE" sz="2400" i="1" dirty="0"/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/>
        </p:nvGraphicFramePr>
        <p:xfrm>
          <a:off x="971550" y="1392438"/>
          <a:ext cx="681355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2" imgW="2501640" imgH="355320" progId="Equation.3">
                  <p:embed/>
                </p:oleObj>
              </mc:Choice>
              <mc:Fallback>
                <p:oleObj name="Ecuación" r:id="rId2" imgW="2501640" imgH="355320" progId="Equation.3">
                  <p:embed/>
                  <p:pic>
                    <p:nvPicPr>
                      <p:cNvPr id="5" name="4 Objet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392438"/>
                        <a:ext cx="6813550" cy="969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571472" y="3121222"/>
            <a:ext cx="732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Si                             para cada n(n-1)/2 distancias, entonces el Stress es cero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928662" y="2978346"/>
          <a:ext cx="1269998" cy="59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571320" imgH="266400" progId="Equation.3">
                  <p:embed/>
                </p:oleObj>
              </mc:Choice>
              <mc:Fallback>
                <p:oleObj name="Ecuación" r:id="rId4" imgW="571320" imgH="26640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2978346"/>
                        <a:ext cx="1269998" cy="5935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1714480" y="3714752"/>
            <a:ext cx="7000924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es-VE" sz="1600" dirty="0"/>
              <a:t> </a:t>
            </a:r>
            <a:r>
              <a:rPr lang="en-US" sz="1600" dirty="0"/>
              <a:t>&lt; 0,05 </a:t>
            </a:r>
            <a:r>
              <a:rPr lang="en-US" sz="1600" dirty="0" err="1"/>
              <a:t>Excelente</a:t>
            </a:r>
            <a:r>
              <a:rPr lang="en-US" sz="1600" dirty="0"/>
              <a:t> </a:t>
            </a:r>
            <a:r>
              <a:rPr lang="en-US" sz="1600" dirty="0" err="1"/>
              <a:t>representación</a:t>
            </a:r>
            <a:endParaRPr lang="en-US" sz="1600" dirty="0"/>
          </a:p>
          <a:p>
            <a:pPr marL="342900" indent="-342900"/>
            <a:endParaRPr lang="en-US" sz="1600" dirty="0"/>
          </a:p>
          <a:p>
            <a:pPr marL="342900" indent="-342900"/>
            <a:r>
              <a:rPr lang="en-US" sz="1600" dirty="0"/>
              <a:t>&lt;0,10 Buena </a:t>
            </a:r>
            <a:r>
              <a:rPr lang="en-US" sz="1600" dirty="0" err="1"/>
              <a:t>representación</a:t>
            </a:r>
            <a:endParaRPr lang="en-US" sz="1600" dirty="0"/>
          </a:p>
          <a:p>
            <a:pPr marL="342900" indent="-342900"/>
            <a:endParaRPr lang="en-US" sz="1600" dirty="0"/>
          </a:p>
          <a:p>
            <a:pPr marL="342900" indent="-342900"/>
            <a:r>
              <a:rPr lang="en-US" sz="1600" dirty="0"/>
              <a:t>&lt;0,20 </a:t>
            </a:r>
            <a:r>
              <a:rPr lang="en-US" sz="1600" dirty="0" err="1"/>
              <a:t>Puede</a:t>
            </a:r>
            <a:r>
              <a:rPr lang="en-US" sz="1600" dirty="0"/>
              <a:t> </a:t>
            </a:r>
            <a:r>
              <a:rPr lang="en-US" sz="1600" dirty="0" err="1"/>
              <a:t>ofrecer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buena</a:t>
            </a:r>
            <a:r>
              <a:rPr lang="en-US" sz="1600" dirty="0"/>
              <a:t> </a:t>
            </a:r>
            <a:r>
              <a:rPr lang="en-US" sz="1600" dirty="0" err="1"/>
              <a:t>representación</a:t>
            </a:r>
            <a:r>
              <a:rPr lang="en-US" sz="1600" dirty="0"/>
              <a:t>, </a:t>
            </a:r>
            <a:r>
              <a:rPr lang="en-US" sz="1600" dirty="0" err="1"/>
              <a:t>pero</a:t>
            </a:r>
            <a:r>
              <a:rPr lang="en-US" sz="1600" dirty="0"/>
              <a:t> vale la </a:t>
            </a:r>
            <a:r>
              <a:rPr lang="en-US" sz="1600" dirty="0" err="1"/>
              <a:t>pena</a:t>
            </a:r>
            <a:r>
              <a:rPr lang="en-US" sz="1600" dirty="0"/>
              <a:t> </a:t>
            </a:r>
            <a:r>
              <a:rPr lang="en-US" sz="1600" dirty="0" err="1"/>
              <a:t>aumentar</a:t>
            </a:r>
            <a:r>
              <a:rPr lang="en-US" sz="1600" dirty="0"/>
              <a:t> la </a:t>
            </a:r>
            <a:r>
              <a:rPr lang="en-US" sz="1600" dirty="0" err="1"/>
              <a:t>dimensionalidad</a:t>
            </a:r>
            <a:r>
              <a:rPr lang="en-US" sz="1600" dirty="0"/>
              <a:t> o </a:t>
            </a:r>
            <a:r>
              <a:rPr lang="en-US" sz="1600" dirty="0" err="1"/>
              <a:t>reducir</a:t>
            </a:r>
            <a:r>
              <a:rPr lang="en-US" sz="1600" dirty="0"/>
              <a:t> los </a:t>
            </a:r>
            <a:r>
              <a:rPr lang="en-US" sz="1600" dirty="0" err="1"/>
              <a:t>puntos</a:t>
            </a:r>
            <a:endParaRPr lang="en-US" sz="1600" dirty="0"/>
          </a:p>
          <a:p>
            <a:pPr marL="342900" indent="-342900"/>
            <a:endParaRPr lang="en-US" sz="1600" dirty="0"/>
          </a:p>
          <a:p>
            <a:pPr marL="342900" indent="-342900"/>
            <a:r>
              <a:rPr lang="en-US" sz="1600" dirty="0"/>
              <a:t>&gt;0,20 </a:t>
            </a:r>
            <a:r>
              <a:rPr lang="en-US" sz="1600" dirty="0" err="1"/>
              <a:t>Configuración</a:t>
            </a:r>
            <a:r>
              <a:rPr lang="en-US" sz="1600" dirty="0"/>
              <a:t> con </a:t>
            </a:r>
            <a:r>
              <a:rPr lang="en-US" sz="1600" dirty="0" err="1"/>
              <a:t>mucha</a:t>
            </a:r>
            <a:r>
              <a:rPr lang="en-US" sz="1600" dirty="0"/>
              <a:t> </a:t>
            </a:r>
            <a:r>
              <a:rPr lang="en-US" sz="1600" dirty="0" err="1"/>
              <a:t>distorción</a:t>
            </a:r>
            <a:r>
              <a:rPr lang="en-US" sz="1600" dirty="0"/>
              <a:t>. </a:t>
            </a:r>
            <a:r>
              <a:rPr lang="en-US" sz="1600" dirty="0" err="1"/>
              <a:t>Interpretar</a:t>
            </a:r>
            <a:r>
              <a:rPr lang="en-US" sz="1600" dirty="0"/>
              <a:t> con </a:t>
            </a:r>
            <a:r>
              <a:rPr lang="en-US" sz="1600" dirty="0" err="1"/>
              <a:t>cautela</a:t>
            </a:r>
            <a:endParaRPr lang="en-US" sz="1600" dirty="0"/>
          </a:p>
          <a:p>
            <a:pPr marL="342900" indent="-342900"/>
            <a:endParaRPr lang="en-US" sz="1600" dirty="0"/>
          </a:p>
          <a:p>
            <a:pPr marL="342900" indent="-342900"/>
            <a:r>
              <a:rPr lang="en-US" sz="1600" dirty="0"/>
              <a:t>&gt;0,3 </a:t>
            </a:r>
            <a:r>
              <a:rPr lang="en-US" sz="1600" dirty="0" err="1"/>
              <a:t>Muy</a:t>
            </a:r>
            <a:r>
              <a:rPr lang="en-US" sz="1600" dirty="0"/>
              <a:t> mala </a:t>
            </a:r>
            <a:r>
              <a:rPr lang="en-US" sz="1600" dirty="0" err="1"/>
              <a:t>configuración</a:t>
            </a:r>
            <a:r>
              <a:rPr lang="en-US" sz="1600" dirty="0"/>
              <a:t>, no </a:t>
            </a:r>
            <a:r>
              <a:rPr lang="en-US" sz="1600" dirty="0" err="1"/>
              <a:t>debe</a:t>
            </a:r>
            <a:r>
              <a:rPr lang="en-US" sz="1600" dirty="0"/>
              <a:t> ser </a:t>
            </a:r>
            <a:r>
              <a:rPr lang="en-US" sz="1600" dirty="0" err="1"/>
              <a:t>empleada</a:t>
            </a:r>
            <a:r>
              <a:rPr lang="en-US" sz="1600" dirty="0"/>
              <a:t>. Se </a:t>
            </a:r>
            <a:r>
              <a:rPr lang="en-US" sz="1600" dirty="0" err="1"/>
              <a:t>deben</a:t>
            </a:r>
            <a:r>
              <a:rPr lang="en-US" sz="1600" dirty="0"/>
              <a:t> </a:t>
            </a:r>
            <a:r>
              <a:rPr lang="en-US" sz="1600" dirty="0" err="1"/>
              <a:t>reducir</a:t>
            </a:r>
            <a:r>
              <a:rPr lang="en-US" sz="1600" dirty="0"/>
              <a:t> los </a:t>
            </a:r>
            <a:r>
              <a:rPr lang="en-US" sz="1600" dirty="0" err="1"/>
              <a:t>puntos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s-VE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18997</TotalTime>
  <Words>715</Words>
  <Application>Microsoft Office PowerPoint</Application>
  <PresentationFormat>Presentación en pantalla (4:3)</PresentationFormat>
  <Paragraphs>197</Paragraphs>
  <Slides>20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Tema de Office</vt:lpstr>
      <vt:lpstr>Ecuación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Ciudades suramericanas: ‘Shepard diagram’ de las distancias entre ciudades en el MDS de 2d respecto a las distancias reales</vt:lpstr>
      <vt:lpstr>Ciudades mundiales: ‘Shepard diagram’ de las distancias entre las ciudades en el MDS de 2d respecto a las distancias reales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Debilidades del MDS </vt:lpstr>
      <vt:lpstr>Fortalezas del MDS 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ESTADISTICA</dc:title>
  <dc:creator>LMSZC</dc:creator>
  <cp:lastModifiedBy>edlin guerra</cp:lastModifiedBy>
  <cp:revision>472</cp:revision>
  <dcterms:created xsi:type="dcterms:W3CDTF">2007-08-15T22:34:06Z</dcterms:created>
  <dcterms:modified xsi:type="dcterms:W3CDTF">2024-06-19T03:56:43Z</dcterms:modified>
</cp:coreProperties>
</file>